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5" r:id="rId2"/>
    <p:sldId id="280" r:id="rId3"/>
    <p:sldId id="258" r:id="rId4"/>
    <p:sldId id="262" r:id="rId5"/>
    <p:sldId id="276" r:id="rId6"/>
    <p:sldId id="297" r:id="rId7"/>
    <p:sldId id="296" r:id="rId8"/>
    <p:sldId id="260" r:id="rId9"/>
    <p:sldId id="265" r:id="rId10"/>
    <p:sldId id="261" r:id="rId11"/>
    <p:sldId id="266" r:id="rId12"/>
    <p:sldId id="272" r:id="rId13"/>
    <p:sldId id="282" r:id="rId14"/>
    <p:sldId id="267" r:id="rId15"/>
    <p:sldId id="268" r:id="rId16"/>
    <p:sldId id="269" r:id="rId17"/>
    <p:sldId id="293" r:id="rId18"/>
    <p:sldId id="273" r:id="rId19"/>
    <p:sldId id="275" r:id="rId20"/>
    <p:sldId id="294" r:id="rId21"/>
    <p:sldId id="270" r:id="rId22"/>
    <p:sldId id="281" r:id="rId23"/>
    <p:sldId id="279" r:id="rId24"/>
    <p:sldId id="285" r:id="rId25"/>
    <p:sldId id="283" r:id="rId26"/>
    <p:sldId id="290" r:id="rId27"/>
    <p:sldId id="291" r:id="rId28"/>
    <p:sldId id="286" r:id="rId29"/>
    <p:sldId id="28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18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980CC2-F819-4475-BD96-0E2A5FBC8C4F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978775-19C1-47BC-9AD9-BF7D5FD4C622}">
      <dgm:prSet phldrT="[Text]"/>
      <dgm:spPr/>
      <dgm:t>
        <a:bodyPr/>
        <a:lstStyle/>
        <a:p>
          <a:r>
            <a:rPr lang="en-US" dirty="0" smtClean="0"/>
            <a:t>1402</a:t>
          </a:r>
          <a:endParaRPr lang="en-US" dirty="0"/>
        </a:p>
      </dgm:t>
    </dgm:pt>
    <dgm:pt modelId="{E9A71350-4C13-4256-B4FA-F40BA8377615}" type="parTrans" cxnId="{F0E9B59B-0844-4038-9A2E-ABEFB7686BCF}">
      <dgm:prSet/>
      <dgm:spPr/>
      <dgm:t>
        <a:bodyPr/>
        <a:lstStyle/>
        <a:p>
          <a:endParaRPr lang="en-US"/>
        </a:p>
      </dgm:t>
    </dgm:pt>
    <dgm:pt modelId="{D654CAC5-3363-4957-9A10-3829E0D16D05}" type="sibTrans" cxnId="{F0E9B59B-0844-4038-9A2E-ABEFB7686BCF}">
      <dgm:prSet/>
      <dgm:spPr/>
      <dgm:t>
        <a:bodyPr/>
        <a:lstStyle/>
        <a:p>
          <a:endParaRPr lang="en-US"/>
        </a:p>
      </dgm:t>
    </dgm:pt>
    <dgm:pt modelId="{5A1EB2BB-0D52-4AB7-AF94-B8DCC1D60A35}">
      <dgm:prSet phldrT="[Text]" custT="1"/>
      <dgm:spPr/>
      <dgm:t>
        <a:bodyPr/>
        <a:lstStyle/>
        <a:p>
          <a:r>
            <a:rPr lang="en-US" sz="1200" dirty="0" smtClean="0"/>
            <a:t> </a:t>
          </a:r>
          <a:r>
            <a:rPr lang="en-US" sz="1200" b="1" dirty="0" smtClean="0"/>
            <a:t>Composition</a:t>
          </a:r>
          <a:r>
            <a:rPr lang="en-US" sz="1200" dirty="0" smtClean="0"/>
            <a:t> of the poem</a:t>
          </a:r>
        </a:p>
        <a:p>
          <a:r>
            <a:rPr lang="en-US" sz="1200" dirty="0" smtClean="0"/>
            <a:t>(</a:t>
          </a:r>
          <a:r>
            <a:rPr lang="en-US" sz="1200" dirty="0" err="1" smtClean="0"/>
            <a:t>Ibn</a:t>
          </a:r>
          <a:r>
            <a:rPr lang="en-US" sz="1200" dirty="0" smtClean="0"/>
            <a:t> al </a:t>
          </a:r>
          <a:r>
            <a:rPr lang="en-US" sz="1200" dirty="0" err="1" smtClean="0"/>
            <a:t>ha’im</a:t>
          </a:r>
          <a:r>
            <a:rPr lang="en-US" sz="1200" dirty="0" smtClean="0"/>
            <a:t>)</a:t>
          </a:r>
        </a:p>
      </dgm:t>
    </dgm:pt>
    <dgm:pt modelId="{84C25B92-7C61-4314-B89A-46C0ABA8A9AC}" type="parTrans" cxnId="{038E3AA4-C14F-4ED6-87F8-7D9F53E1901B}">
      <dgm:prSet/>
      <dgm:spPr/>
      <dgm:t>
        <a:bodyPr/>
        <a:lstStyle/>
        <a:p>
          <a:endParaRPr lang="en-US"/>
        </a:p>
      </dgm:t>
    </dgm:pt>
    <dgm:pt modelId="{170DEF9A-FA02-4AC0-B1AB-2C0257BE9C82}" type="sibTrans" cxnId="{038E3AA4-C14F-4ED6-87F8-7D9F53E1901B}">
      <dgm:prSet/>
      <dgm:spPr/>
      <dgm:t>
        <a:bodyPr/>
        <a:lstStyle/>
        <a:p>
          <a:endParaRPr lang="en-US"/>
        </a:p>
      </dgm:t>
    </dgm:pt>
    <dgm:pt modelId="{8F6550A0-6F76-4231-AD32-20ECE5F78775}">
      <dgm:prSet phldrT="[Text]"/>
      <dgm:spPr/>
      <dgm:t>
        <a:bodyPr/>
        <a:lstStyle/>
        <a:p>
          <a:r>
            <a:rPr lang="en-US" dirty="0" smtClean="0"/>
            <a:t>1882</a:t>
          </a:r>
          <a:endParaRPr lang="en-US" dirty="0"/>
        </a:p>
      </dgm:t>
    </dgm:pt>
    <dgm:pt modelId="{9BD86266-F885-43A7-B59C-BB6BFBCE655D}" type="parTrans" cxnId="{5FFD00A0-7E75-4A9B-ACF9-B1CC63B56A5B}">
      <dgm:prSet/>
      <dgm:spPr/>
      <dgm:t>
        <a:bodyPr/>
        <a:lstStyle/>
        <a:p>
          <a:endParaRPr lang="en-US"/>
        </a:p>
      </dgm:t>
    </dgm:pt>
    <dgm:pt modelId="{759A4FD9-2C44-481E-B2C3-135ED753F382}" type="sibTrans" cxnId="{5FFD00A0-7E75-4A9B-ACF9-B1CC63B56A5B}">
      <dgm:prSet/>
      <dgm:spPr/>
      <dgm:t>
        <a:bodyPr/>
        <a:lstStyle/>
        <a:p>
          <a:endParaRPr lang="en-US"/>
        </a:p>
      </dgm:t>
    </dgm:pt>
    <dgm:pt modelId="{37A2A018-3196-4AD7-903D-E66D688C7ED8}">
      <dgm:prSet phldrT="[Text]" custT="1"/>
      <dgm:spPr/>
      <dgm:t>
        <a:bodyPr/>
        <a:lstStyle/>
        <a:p>
          <a:r>
            <a:rPr lang="en-US" sz="1200" b="1" dirty="0" smtClean="0"/>
            <a:t>Copying</a:t>
          </a:r>
          <a:r>
            <a:rPr lang="en-US" sz="1200" dirty="0" smtClean="0"/>
            <a:t> of the poem</a:t>
          </a:r>
        </a:p>
        <a:p>
          <a:r>
            <a:rPr lang="en-US" sz="1200" dirty="0" smtClean="0"/>
            <a:t> (writer: Abdel </a:t>
          </a:r>
          <a:r>
            <a:rPr lang="en-US" sz="1200" dirty="0" err="1" smtClean="0"/>
            <a:t>fattah</a:t>
          </a:r>
          <a:r>
            <a:rPr lang="en-US" sz="1200" dirty="0" smtClean="0"/>
            <a:t>)</a:t>
          </a:r>
          <a:endParaRPr lang="en-US" sz="1200" dirty="0"/>
        </a:p>
      </dgm:t>
    </dgm:pt>
    <dgm:pt modelId="{9C2B770F-29DC-487A-AB86-BEAFC7C7DC12}" type="parTrans" cxnId="{06CC4732-B413-4A89-B551-E2A124C15629}">
      <dgm:prSet/>
      <dgm:spPr/>
      <dgm:t>
        <a:bodyPr/>
        <a:lstStyle/>
        <a:p>
          <a:endParaRPr lang="en-US"/>
        </a:p>
      </dgm:t>
    </dgm:pt>
    <dgm:pt modelId="{B20799BD-3CB0-4F84-9230-44E964DEA507}" type="sibTrans" cxnId="{06CC4732-B413-4A89-B551-E2A124C15629}">
      <dgm:prSet/>
      <dgm:spPr/>
      <dgm:t>
        <a:bodyPr/>
        <a:lstStyle/>
        <a:p>
          <a:endParaRPr lang="en-US"/>
        </a:p>
      </dgm:t>
    </dgm:pt>
    <dgm:pt modelId="{B6CABD78-B913-48C5-834A-7FCA591595D3}">
      <dgm:prSet phldrT="[Text]"/>
      <dgm:spPr/>
      <dgm:t>
        <a:bodyPr/>
        <a:lstStyle/>
        <a:p>
          <a:r>
            <a:rPr lang="en-US" smtClean="0"/>
            <a:t>4-1888</a:t>
          </a:r>
          <a:endParaRPr lang="en-US" dirty="0"/>
        </a:p>
      </dgm:t>
    </dgm:pt>
    <dgm:pt modelId="{F811A178-21F7-41C3-9ED7-0C95831513DF}" type="parTrans" cxnId="{AD743FCC-1F0D-431A-B916-5237821B26EE}">
      <dgm:prSet/>
      <dgm:spPr/>
      <dgm:t>
        <a:bodyPr/>
        <a:lstStyle/>
        <a:p>
          <a:endParaRPr lang="en-US"/>
        </a:p>
      </dgm:t>
    </dgm:pt>
    <dgm:pt modelId="{E533B741-F638-4028-9C07-356E35D34441}" type="sibTrans" cxnId="{AD743FCC-1F0D-431A-B916-5237821B26EE}">
      <dgm:prSet/>
      <dgm:spPr/>
      <dgm:t>
        <a:bodyPr/>
        <a:lstStyle/>
        <a:p>
          <a:endParaRPr lang="en-US"/>
        </a:p>
      </dgm:t>
    </dgm:pt>
    <dgm:pt modelId="{D0A17BB3-24B8-4A61-826A-7E960E358F00}">
      <dgm:prSet phldrT="[Text]" custT="1"/>
      <dgm:spPr/>
      <dgm:t>
        <a:bodyPr/>
        <a:lstStyle/>
        <a:p>
          <a:pPr algn="l"/>
          <a:r>
            <a:rPr lang="en-US" sz="1200" b="1" dirty="0" smtClean="0"/>
            <a:t> First  Interpretation   of the poem in </a:t>
          </a:r>
        </a:p>
        <a:p>
          <a:pPr algn="l"/>
          <a:r>
            <a:rPr lang="en-US" sz="1200" b="1" dirty="0" smtClean="0"/>
            <a:t>    Arabic[3]</a:t>
          </a:r>
        </a:p>
        <a:p>
          <a:pPr algn="l"/>
          <a:r>
            <a:rPr lang="en-US" sz="1200" dirty="0" smtClean="0"/>
            <a:t>(writer: </a:t>
          </a:r>
          <a:r>
            <a:rPr lang="en-US" sz="1200" dirty="0" err="1" smtClean="0"/>
            <a:t>Taha</a:t>
          </a:r>
          <a:r>
            <a:rPr lang="en-US" sz="1200" dirty="0" smtClean="0"/>
            <a:t> Bin Yusuf)</a:t>
          </a:r>
          <a:endParaRPr lang="en-US" sz="1200" dirty="0"/>
        </a:p>
      </dgm:t>
    </dgm:pt>
    <dgm:pt modelId="{FE3B6303-73F8-4317-810C-F4D969485755}" type="parTrans" cxnId="{7CDD4C6B-3C73-4DA1-B4AF-C0AFCDCE8EC1}">
      <dgm:prSet/>
      <dgm:spPr/>
      <dgm:t>
        <a:bodyPr/>
        <a:lstStyle/>
        <a:p>
          <a:endParaRPr lang="en-US"/>
        </a:p>
      </dgm:t>
    </dgm:pt>
    <dgm:pt modelId="{9D7CE595-81F3-4BE4-9A01-E768E9931D28}" type="sibTrans" cxnId="{7CDD4C6B-3C73-4DA1-B4AF-C0AFCDCE8EC1}">
      <dgm:prSet/>
      <dgm:spPr/>
      <dgm:t>
        <a:bodyPr/>
        <a:lstStyle/>
        <a:p>
          <a:endParaRPr lang="en-US"/>
        </a:p>
      </dgm:t>
    </dgm:pt>
    <dgm:pt modelId="{E213307A-8553-4251-A786-CD90EB71EEEF}">
      <dgm:prSet phldrT="[Text]"/>
      <dgm:spPr/>
      <dgm:t>
        <a:bodyPr/>
        <a:lstStyle/>
        <a:p>
          <a:r>
            <a:rPr lang="en-US" dirty="0" smtClean="0"/>
            <a:t>8-1888</a:t>
          </a:r>
          <a:endParaRPr lang="en-US" dirty="0"/>
        </a:p>
      </dgm:t>
    </dgm:pt>
    <dgm:pt modelId="{7F75330F-A553-4435-88C7-E9689671BFEE}" type="parTrans" cxnId="{4C060579-325F-48D6-B961-853574BBF69D}">
      <dgm:prSet/>
      <dgm:spPr/>
      <dgm:t>
        <a:bodyPr/>
        <a:lstStyle/>
        <a:p>
          <a:endParaRPr lang="en-US"/>
        </a:p>
      </dgm:t>
    </dgm:pt>
    <dgm:pt modelId="{E18FF120-5F27-431F-82D4-E6F98CB80C17}" type="sibTrans" cxnId="{4C060579-325F-48D6-B961-853574BBF69D}">
      <dgm:prSet/>
      <dgm:spPr/>
      <dgm:t>
        <a:bodyPr/>
        <a:lstStyle/>
        <a:p>
          <a:endParaRPr lang="en-US"/>
        </a:p>
      </dgm:t>
    </dgm:pt>
    <dgm:pt modelId="{A4C7BAD7-AB2E-4ABD-B4E4-4059E0111309}">
      <dgm:prSet phldrT="[Text]" custT="1"/>
      <dgm:spPr/>
      <dgm:t>
        <a:bodyPr/>
        <a:lstStyle/>
        <a:p>
          <a:pPr marL="91440" algn="l"/>
          <a:r>
            <a:rPr lang="en-US" sz="1200" b="1" dirty="0" smtClean="0"/>
            <a:t>Second interpretation based on the First[6]</a:t>
          </a:r>
        </a:p>
        <a:p>
          <a:pPr marL="91440" algn="l"/>
          <a:r>
            <a:rPr lang="en-US" sz="1200" b="0" dirty="0" smtClean="0"/>
            <a:t>(Writer: </a:t>
          </a:r>
          <a:r>
            <a:rPr lang="en-US" sz="1200" b="0" dirty="0" err="1" smtClean="0"/>
            <a:t>Taha</a:t>
          </a:r>
          <a:r>
            <a:rPr lang="en-US" sz="1200" b="0" dirty="0" smtClean="0"/>
            <a:t> Bin Yusuf)</a:t>
          </a:r>
        </a:p>
      </dgm:t>
    </dgm:pt>
    <dgm:pt modelId="{031140F7-51B8-4D10-80B5-ACB27B4CD5B9}" type="parTrans" cxnId="{4D7BE968-13BF-48ED-B2FC-99BE41057124}">
      <dgm:prSet/>
      <dgm:spPr/>
      <dgm:t>
        <a:bodyPr/>
        <a:lstStyle/>
        <a:p>
          <a:endParaRPr lang="en-US"/>
        </a:p>
      </dgm:t>
    </dgm:pt>
    <dgm:pt modelId="{506591BC-AC76-4322-8C54-6CC364A4581B}" type="sibTrans" cxnId="{4D7BE968-13BF-48ED-B2FC-99BE41057124}">
      <dgm:prSet/>
      <dgm:spPr/>
      <dgm:t>
        <a:bodyPr/>
        <a:lstStyle/>
        <a:p>
          <a:endParaRPr lang="en-US"/>
        </a:p>
      </dgm:t>
    </dgm:pt>
    <dgm:pt modelId="{C019AEC6-1263-4F16-B02A-4A87108B9625}" type="pres">
      <dgm:prSet presAssocID="{3F980CC2-F819-4475-BD96-0E2A5FBC8C4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1B5F98-CC5C-4C40-BDCD-B97EEE5AFFF0}" type="pres">
      <dgm:prSet presAssocID="{A0978775-19C1-47BC-9AD9-BF7D5FD4C622}" presName="compNode" presStyleCnt="0"/>
      <dgm:spPr/>
    </dgm:pt>
    <dgm:pt modelId="{135178AC-3D75-4F39-B43C-BAE3678BB260}" type="pres">
      <dgm:prSet presAssocID="{A0978775-19C1-47BC-9AD9-BF7D5FD4C622}" presName="noGeometry" presStyleCnt="0"/>
      <dgm:spPr/>
    </dgm:pt>
    <dgm:pt modelId="{9A23E63C-B7E2-4274-B071-B64B592507A6}" type="pres">
      <dgm:prSet presAssocID="{A0978775-19C1-47BC-9AD9-BF7D5FD4C622}" presName="childTextVisible" presStyleLbl="bgAccFollowNode1" presStyleIdx="0" presStyleCnt="4" custScaleX="164028" custScaleY="1518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7F9A7-3EB3-41A2-A7A0-BE95F6A46973}" type="pres">
      <dgm:prSet presAssocID="{A0978775-19C1-47BC-9AD9-BF7D5FD4C622}" presName="childTextHidden" presStyleLbl="bgAccFollowNode1" presStyleIdx="0" presStyleCnt="4"/>
      <dgm:spPr/>
      <dgm:t>
        <a:bodyPr/>
        <a:lstStyle/>
        <a:p>
          <a:endParaRPr lang="en-US"/>
        </a:p>
      </dgm:t>
    </dgm:pt>
    <dgm:pt modelId="{A7899EE4-90B2-490C-B876-AEC514BD118F}" type="pres">
      <dgm:prSet presAssocID="{A0978775-19C1-47BC-9AD9-BF7D5FD4C622}" presName="parentText" presStyleLbl="node1" presStyleIdx="0" presStyleCnt="4" custLinFactNeighborX="-14254" custLinFactNeighborY="-978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A46D2-C7E6-40C8-B788-FDD75DA18D2D}" type="pres">
      <dgm:prSet presAssocID="{A0978775-19C1-47BC-9AD9-BF7D5FD4C622}" presName="aSpace" presStyleCnt="0"/>
      <dgm:spPr/>
    </dgm:pt>
    <dgm:pt modelId="{4F49BB4C-23FC-4535-A9D3-A7FAA70FE5BF}" type="pres">
      <dgm:prSet presAssocID="{8F6550A0-6F76-4231-AD32-20ECE5F78775}" presName="compNode" presStyleCnt="0"/>
      <dgm:spPr/>
    </dgm:pt>
    <dgm:pt modelId="{FB2B3915-522E-47CE-A42B-F231C890FFC7}" type="pres">
      <dgm:prSet presAssocID="{8F6550A0-6F76-4231-AD32-20ECE5F78775}" presName="noGeometry" presStyleCnt="0"/>
      <dgm:spPr/>
    </dgm:pt>
    <dgm:pt modelId="{9D8DDB25-6CD1-49A5-9C70-4D9A48A77C14}" type="pres">
      <dgm:prSet presAssocID="{8F6550A0-6F76-4231-AD32-20ECE5F78775}" presName="childTextVisible" presStyleLbl="bgAccFollowNode1" presStyleIdx="1" presStyleCnt="4" custScaleX="155927" custScaleY="146263" custLinFactNeighborX="1871" custLinFactNeighborY="-2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4E42E7-F36A-4074-BF52-62E9B9EF833E}" type="pres">
      <dgm:prSet presAssocID="{8F6550A0-6F76-4231-AD32-20ECE5F78775}" presName="childTextHidden" presStyleLbl="bgAccFollowNode1" presStyleIdx="1" presStyleCnt="4"/>
      <dgm:spPr/>
      <dgm:t>
        <a:bodyPr/>
        <a:lstStyle/>
        <a:p>
          <a:endParaRPr lang="en-US"/>
        </a:p>
      </dgm:t>
    </dgm:pt>
    <dgm:pt modelId="{AED0D793-2747-4EA2-9973-5E357CFA36E2}" type="pres">
      <dgm:prSet presAssocID="{8F6550A0-6F76-4231-AD32-20ECE5F78775}" presName="parentText" presStyleLbl="node1" presStyleIdx="1" presStyleCnt="4" custLinFactNeighborX="-2186" custLinFactNeighborY="41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FBAA6-30BF-4FCC-A341-6A60F73FB6C6}" type="pres">
      <dgm:prSet presAssocID="{8F6550A0-6F76-4231-AD32-20ECE5F78775}" presName="aSpace" presStyleCnt="0"/>
      <dgm:spPr/>
    </dgm:pt>
    <dgm:pt modelId="{DC00A971-DBF9-4560-8DEB-7A3D94FDB032}" type="pres">
      <dgm:prSet presAssocID="{B6CABD78-B913-48C5-834A-7FCA591595D3}" presName="compNode" presStyleCnt="0"/>
      <dgm:spPr/>
    </dgm:pt>
    <dgm:pt modelId="{2718B9F6-4DD2-4B45-B294-5AF1DB1A4C26}" type="pres">
      <dgm:prSet presAssocID="{B6CABD78-B913-48C5-834A-7FCA591595D3}" presName="noGeometry" presStyleCnt="0"/>
      <dgm:spPr/>
    </dgm:pt>
    <dgm:pt modelId="{C2CD0B6A-C9BD-4F5E-BC37-D7C5AE54A053}" type="pres">
      <dgm:prSet presAssocID="{B6CABD78-B913-48C5-834A-7FCA591595D3}" presName="childTextVisible" presStyleLbl="bgAccFollowNode1" presStyleIdx="2" presStyleCnt="4" custScaleX="174024" custScaleY="1604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3110E-EA90-4A50-9A02-1CDB9B4590A7}" type="pres">
      <dgm:prSet presAssocID="{B6CABD78-B913-48C5-834A-7FCA591595D3}" presName="childTextHidden" presStyleLbl="bgAccFollowNode1" presStyleIdx="2" presStyleCnt="4"/>
      <dgm:spPr/>
      <dgm:t>
        <a:bodyPr/>
        <a:lstStyle/>
        <a:p>
          <a:endParaRPr lang="en-US"/>
        </a:p>
      </dgm:t>
    </dgm:pt>
    <dgm:pt modelId="{11384E1E-6498-4DBD-925C-00E243842B48}" type="pres">
      <dgm:prSet presAssocID="{B6CABD78-B913-48C5-834A-7FCA591595D3}" presName="parentText" presStyleLbl="node1" presStyleIdx="2" presStyleCnt="4" custLinFactNeighborX="-2919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B0ABC-2B7C-47AA-8A02-29387EBB7411}" type="pres">
      <dgm:prSet presAssocID="{B6CABD78-B913-48C5-834A-7FCA591595D3}" presName="aSpace" presStyleCnt="0"/>
      <dgm:spPr/>
    </dgm:pt>
    <dgm:pt modelId="{5BAE6471-3B15-48DF-B319-E11E1F509AD6}" type="pres">
      <dgm:prSet presAssocID="{E213307A-8553-4251-A786-CD90EB71EEEF}" presName="compNode" presStyleCnt="0"/>
      <dgm:spPr/>
    </dgm:pt>
    <dgm:pt modelId="{4E510D1E-FA16-466A-ABB1-03303D904B67}" type="pres">
      <dgm:prSet presAssocID="{E213307A-8553-4251-A786-CD90EB71EEEF}" presName="noGeometry" presStyleCnt="0"/>
      <dgm:spPr/>
    </dgm:pt>
    <dgm:pt modelId="{E472C982-47F5-4633-918A-3E5389F4BF05}" type="pres">
      <dgm:prSet presAssocID="{E213307A-8553-4251-A786-CD90EB71EEEF}" presName="childTextVisible" presStyleLbl="bgAccFollowNode1" presStyleIdx="3" presStyleCnt="4" custScaleX="174293" custScaleY="179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794427-24A0-45FD-A729-B77BADB94894}" type="pres">
      <dgm:prSet presAssocID="{E213307A-8553-4251-A786-CD90EB71EEEF}" presName="childTextHidden" presStyleLbl="bgAccFollowNode1" presStyleIdx="3" presStyleCnt="4"/>
      <dgm:spPr/>
      <dgm:t>
        <a:bodyPr/>
        <a:lstStyle/>
        <a:p>
          <a:endParaRPr lang="en-US"/>
        </a:p>
      </dgm:t>
    </dgm:pt>
    <dgm:pt modelId="{5AF5F36D-9B7B-4B5C-AB4C-2863B7B317AC}" type="pres">
      <dgm:prSet presAssocID="{E213307A-8553-4251-A786-CD90EB71EEEF}" presName="parentText" presStyleLbl="node1" presStyleIdx="3" presStyleCnt="4" custLinFactNeighborX="-26418" custLinFactNeighborY="-321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D77B59-A9A3-435B-B054-8ECCC0DD6F3E}" type="presOf" srcId="{A4C7BAD7-AB2E-4ABD-B4E4-4059E0111309}" destId="{2D794427-24A0-45FD-A729-B77BADB94894}" srcOrd="1" destOrd="0" presId="urn:microsoft.com/office/officeart/2005/8/layout/hProcess6"/>
    <dgm:cxn modelId="{57BDC64E-C0E3-4A22-ABD8-8EB40E95FFB6}" type="presOf" srcId="{37A2A018-3196-4AD7-903D-E66D688C7ED8}" destId="{8C4E42E7-F36A-4074-BF52-62E9B9EF833E}" srcOrd="1" destOrd="0" presId="urn:microsoft.com/office/officeart/2005/8/layout/hProcess6"/>
    <dgm:cxn modelId="{4C060579-325F-48D6-B961-853574BBF69D}" srcId="{3F980CC2-F819-4475-BD96-0E2A5FBC8C4F}" destId="{E213307A-8553-4251-A786-CD90EB71EEEF}" srcOrd="3" destOrd="0" parTransId="{7F75330F-A553-4435-88C7-E9689671BFEE}" sibTransId="{E18FF120-5F27-431F-82D4-E6F98CB80C17}"/>
    <dgm:cxn modelId="{EEC15F46-8300-471D-850F-91B17F1627C7}" type="presOf" srcId="{3F980CC2-F819-4475-BD96-0E2A5FBC8C4F}" destId="{C019AEC6-1263-4F16-B02A-4A87108B9625}" srcOrd="0" destOrd="0" presId="urn:microsoft.com/office/officeart/2005/8/layout/hProcess6"/>
    <dgm:cxn modelId="{7CDD4C6B-3C73-4DA1-B4AF-C0AFCDCE8EC1}" srcId="{B6CABD78-B913-48C5-834A-7FCA591595D3}" destId="{D0A17BB3-24B8-4A61-826A-7E960E358F00}" srcOrd="0" destOrd="0" parTransId="{FE3B6303-73F8-4317-810C-F4D969485755}" sibTransId="{9D7CE595-81F3-4BE4-9A01-E768E9931D28}"/>
    <dgm:cxn modelId="{06CC4732-B413-4A89-B551-E2A124C15629}" srcId="{8F6550A0-6F76-4231-AD32-20ECE5F78775}" destId="{37A2A018-3196-4AD7-903D-E66D688C7ED8}" srcOrd="0" destOrd="0" parTransId="{9C2B770F-29DC-487A-AB86-BEAFC7C7DC12}" sibTransId="{B20799BD-3CB0-4F84-9230-44E964DEA507}"/>
    <dgm:cxn modelId="{AD743FCC-1F0D-431A-B916-5237821B26EE}" srcId="{3F980CC2-F819-4475-BD96-0E2A5FBC8C4F}" destId="{B6CABD78-B913-48C5-834A-7FCA591595D3}" srcOrd="2" destOrd="0" parTransId="{F811A178-21F7-41C3-9ED7-0C95831513DF}" sibTransId="{E533B741-F638-4028-9C07-356E35D34441}"/>
    <dgm:cxn modelId="{9655B642-7DA9-4988-82D4-073FCEA99E05}" type="presOf" srcId="{5A1EB2BB-0D52-4AB7-AF94-B8DCC1D60A35}" destId="{9A23E63C-B7E2-4274-B071-B64B592507A6}" srcOrd="0" destOrd="0" presId="urn:microsoft.com/office/officeart/2005/8/layout/hProcess6"/>
    <dgm:cxn modelId="{7E429FE8-BE3B-4623-A9B5-1D0867C94ED4}" type="presOf" srcId="{D0A17BB3-24B8-4A61-826A-7E960E358F00}" destId="{12E3110E-EA90-4A50-9A02-1CDB9B4590A7}" srcOrd="1" destOrd="0" presId="urn:microsoft.com/office/officeart/2005/8/layout/hProcess6"/>
    <dgm:cxn modelId="{863D6984-D904-412A-8C40-5A9CDBCA1A96}" type="presOf" srcId="{E213307A-8553-4251-A786-CD90EB71EEEF}" destId="{5AF5F36D-9B7B-4B5C-AB4C-2863B7B317AC}" srcOrd="0" destOrd="0" presId="urn:microsoft.com/office/officeart/2005/8/layout/hProcess6"/>
    <dgm:cxn modelId="{16FA8402-D464-4B3E-92CB-91DFBAD45E16}" type="presOf" srcId="{D0A17BB3-24B8-4A61-826A-7E960E358F00}" destId="{C2CD0B6A-C9BD-4F5E-BC37-D7C5AE54A053}" srcOrd="0" destOrd="0" presId="urn:microsoft.com/office/officeart/2005/8/layout/hProcess6"/>
    <dgm:cxn modelId="{71EA4A6C-51F6-44F6-BDF8-BCC4420A8D91}" type="presOf" srcId="{37A2A018-3196-4AD7-903D-E66D688C7ED8}" destId="{9D8DDB25-6CD1-49A5-9C70-4D9A48A77C14}" srcOrd="0" destOrd="0" presId="urn:microsoft.com/office/officeart/2005/8/layout/hProcess6"/>
    <dgm:cxn modelId="{877BC7B5-2E3D-4B66-A3E6-0126E101664C}" type="presOf" srcId="{8F6550A0-6F76-4231-AD32-20ECE5F78775}" destId="{AED0D793-2747-4EA2-9973-5E357CFA36E2}" srcOrd="0" destOrd="0" presId="urn:microsoft.com/office/officeart/2005/8/layout/hProcess6"/>
    <dgm:cxn modelId="{5FFD00A0-7E75-4A9B-ACF9-B1CC63B56A5B}" srcId="{3F980CC2-F819-4475-BD96-0E2A5FBC8C4F}" destId="{8F6550A0-6F76-4231-AD32-20ECE5F78775}" srcOrd="1" destOrd="0" parTransId="{9BD86266-F885-43A7-B59C-BB6BFBCE655D}" sibTransId="{759A4FD9-2C44-481E-B2C3-135ED753F382}"/>
    <dgm:cxn modelId="{662A0449-B335-4EE2-9A51-3B0FED0A890C}" type="presOf" srcId="{B6CABD78-B913-48C5-834A-7FCA591595D3}" destId="{11384E1E-6498-4DBD-925C-00E243842B48}" srcOrd="0" destOrd="0" presId="urn:microsoft.com/office/officeart/2005/8/layout/hProcess6"/>
    <dgm:cxn modelId="{C482672A-BF48-47DA-A736-6E7D05677CE5}" type="presOf" srcId="{A4C7BAD7-AB2E-4ABD-B4E4-4059E0111309}" destId="{E472C982-47F5-4633-918A-3E5389F4BF05}" srcOrd="0" destOrd="0" presId="urn:microsoft.com/office/officeart/2005/8/layout/hProcess6"/>
    <dgm:cxn modelId="{4D7BE968-13BF-48ED-B2FC-99BE41057124}" srcId="{E213307A-8553-4251-A786-CD90EB71EEEF}" destId="{A4C7BAD7-AB2E-4ABD-B4E4-4059E0111309}" srcOrd="0" destOrd="0" parTransId="{031140F7-51B8-4D10-80B5-ACB27B4CD5B9}" sibTransId="{506591BC-AC76-4322-8C54-6CC364A4581B}"/>
    <dgm:cxn modelId="{F0E9B59B-0844-4038-9A2E-ABEFB7686BCF}" srcId="{3F980CC2-F819-4475-BD96-0E2A5FBC8C4F}" destId="{A0978775-19C1-47BC-9AD9-BF7D5FD4C622}" srcOrd="0" destOrd="0" parTransId="{E9A71350-4C13-4256-B4FA-F40BA8377615}" sibTransId="{D654CAC5-3363-4957-9A10-3829E0D16D05}"/>
    <dgm:cxn modelId="{038E3AA4-C14F-4ED6-87F8-7D9F53E1901B}" srcId="{A0978775-19C1-47BC-9AD9-BF7D5FD4C622}" destId="{5A1EB2BB-0D52-4AB7-AF94-B8DCC1D60A35}" srcOrd="0" destOrd="0" parTransId="{84C25B92-7C61-4314-B89A-46C0ABA8A9AC}" sibTransId="{170DEF9A-FA02-4AC0-B1AB-2C0257BE9C82}"/>
    <dgm:cxn modelId="{FE116AF8-E2C0-4D89-8389-AFB40975A5A5}" type="presOf" srcId="{A0978775-19C1-47BC-9AD9-BF7D5FD4C622}" destId="{A7899EE4-90B2-490C-B876-AEC514BD118F}" srcOrd="0" destOrd="0" presId="urn:microsoft.com/office/officeart/2005/8/layout/hProcess6"/>
    <dgm:cxn modelId="{042DC06C-1666-48B9-BBCF-0249E0BB7460}" type="presOf" srcId="{5A1EB2BB-0D52-4AB7-AF94-B8DCC1D60A35}" destId="{8247F9A7-3EB3-41A2-A7A0-BE95F6A46973}" srcOrd="1" destOrd="0" presId="urn:microsoft.com/office/officeart/2005/8/layout/hProcess6"/>
    <dgm:cxn modelId="{DF0CD4BE-2C5C-477E-B878-1F79914A2FC5}" type="presParOf" srcId="{C019AEC6-1263-4F16-B02A-4A87108B9625}" destId="{451B5F98-CC5C-4C40-BDCD-B97EEE5AFFF0}" srcOrd="0" destOrd="0" presId="urn:microsoft.com/office/officeart/2005/8/layout/hProcess6"/>
    <dgm:cxn modelId="{DF6855DA-2122-41FE-B0D5-D71166F3DF4F}" type="presParOf" srcId="{451B5F98-CC5C-4C40-BDCD-B97EEE5AFFF0}" destId="{135178AC-3D75-4F39-B43C-BAE3678BB260}" srcOrd="0" destOrd="0" presId="urn:microsoft.com/office/officeart/2005/8/layout/hProcess6"/>
    <dgm:cxn modelId="{12C8C0FA-88E8-4806-B0C0-5E455D501E2F}" type="presParOf" srcId="{451B5F98-CC5C-4C40-BDCD-B97EEE5AFFF0}" destId="{9A23E63C-B7E2-4274-B071-B64B592507A6}" srcOrd="1" destOrd="0" presId="urn:microsoft.com/office/officeart/2005/8/layout/hProcess6"/>
    <dgm:cxn modelId="{D597625C-652F-44F5-836E-06F7F7BC032D}" type="presParOf" srcId="{451B5F98-CC5C-4C40-BDCD-B97EEE5AFFF0}" destId="{8247F9A7-3EB3-41A2-A7A0-BE95F6A46973}" srcOrd="2" destOrd="0" presId="urn:microsoft.com/office/officeart/2005/8/layout/hProcess6"/>
    <dgm:cxn modelId="{5059CCDE-0FDC-4A62-BD9E-7870CB0EA566}" type="presParOf" srcId="{451B5F98-CC5C-4C40-BDCD-B97EEE5AFFF0}" destId="{A7899EE4-90B2-490C-B876-AEC514BD118F}" srcOrd="3" destOrd="0" presId="urn:microsoft.com/office/officeart/2005/8/layout/hProcess6"/>
    <dgm:cxn modelId="{5E887A7F-CE39-4637-ACD4-FF81573BF2F4}" type="presParOf" srcId="{C019AEC6-1263-4F16-B02A-4A87108B9625}" destId="{E04A46D2-C7E6-40C8-B788-FDD75DA18D2D}" srcOrd="1" destOrd="0" presId="urn:microsoft.com/office/officeart/2005/8/layout/hProcess6"/>
    <dgm:cxn modelId="{51D161A1-1A6F-40D3-AD57-E488C9CEE83B}" type="presParOf" srcId="{C019AEC6-1263-4F16-B02A-4A87108B9625}" destId="{4F49BB4C-23FC-4535-A9D3-A7FAA70FE5BF}" srcOrd="2" destOrd="0" presId="urn:microsoft.com/office/officeart/2005/8/layout/hProcess6"/>
    <dgm:cxn modelId="{583D890A-6304-49F6-B9F2-EABA46A80877}" type="presParOf" srcId="{4F49BB4C-23FC-4535-A9D3-A7FAA70FE5BF}" destId="{FB2B3915-522E-47CE-A42B-F231C890FFC7}" srcOrd="0" destOrd="0" presId="urn:microsoft.com/office/officeart/2005/8/layout/hProcess6"/>
    <dgm:cxn modelId="{346DFD76-8E15-4CC6-B5E5-9A8565825504}" type="presParOf" srcId="{4F49BB4C-23FC-4535-A9D3-A7FAA70FE5BF}" destId="{9D8DDB25-6CD1-49A5-9C70-4D9A48A77C14}" srcOrd="1" destOrd="0" presId="urn:microsoft.com/office/officeart/2005/8/layout/hProcess6"/>
    <dgm:cxn modelId="{E268DC6D-DC83-4C7D-A0BA-65307A5767EA}" type="presParOf" srcId="{4F49BB4C-23FC-4535-A9D3-A7FAA70FE5BF}" destId="{8C4E42E7-F36A-4074-BF52-62E9B9EF833E}" srcOrd="2" destOrd="0" presId="urn:microsoft.com/office/officeart/2005/8/layout/hProcess6"/>
    <dgm:cxn modelId="{DFFE1F27-AA71-415B-A563-26234DF9EB06}" type="presParOf" srcId="{4F49BB4C-23FC-4535-A9D3-A7FAA70FE5BF}" destId="{AED0D793-2747-4EA2-9973-5E357CFA36E2}" srcOrd="3" destOrd="0" presId="urn:microsoft.com/office/officeart/2005/8/layout/hProcess6"/>
    <dgm:cxn modelId="{A22BEA6D-3331-4F51-A761-6719F62B14EA}" type="presParOf" srcId="{C019AEC6-1263-4F16-B02A-4A87108B9625}" destId="{408FBAA6-30BF-4FCC-A341-6A60F73FB6C6}" srcOrd="3" destOrd="0" presId="urn:microsoft.com/office/officeart/2005/8/layout/hProcess6"/>
    <dgm:cxn modelId="{DAA869BA-6ABA-41D2-B5A6-DA9FFAC25FE7}" type="presParOf" srcId="{C019AEC6-1263-4F16-B02A-4A87108B9625}" destId="{DC00A971-DBF9-4560-8DEB-7A3D94FDB032}" srcOrd="4" destOrd="0" presId="urn:microsoft.com/office/officeart/2005/8/layout/hProcess6"/>
    <dgm:cxn modelId="{607B1E24-E9AA-4569-AF65-A2DB36607A63}" type="presParOf" srcId="{DC00A971-DBF9-4560-8DEB-7A3D94FDB032}" destId="{2718B9F6-4DD2-4B45-B294-5AF1DB1A4C26}" srcOrd="0" destOrd="0" presId="urn:microsoft.com/office/officeart/2005/8/layout/hProcess6"/>
    <dgm:cxn modelId="{32937B85-30C1-4B2A-951B-FAA57254BB03}" type="presParOf" srcId="{DC00A971-DBF9-4560-8DEB-7A3D94FDB032}" destId="{C2CD0B6A-C9BD-4F5E-BC37-D7C5AE54A053}" srcOrd="1" destOrd="0" presId="urn:microsoft.com/office/officeart/2005/8/layout/hProcess6"/>
    <dgm:cxn modelId="{B2B414CE-760F-41DF-A908-7FB71FEBCBA5}" type="presParOf" srcId="{DC00A971-DBF9-4560-8DEB-7A3D94FDB032}" destId="{12E3110E-EA90-4A50-9A02-1CDB9B4590A7}" srcOrd="2" destOrd="0" presId="urn:microsoft.com/office/officeart/2005/8/layout/hProcess6"/>
    <dgm:cxn modelId="{A8BB43BF-1780-4CA2-B22F-BFD0225223E0}" type="presParOf" srcId="{DC00A971-DBF9-4560-8DEB-7A3D94FDB032}" destId="{11384E1E-6498-4DBD-925C-00E243842B48}" srcOrd="3" destOrd="0" presId="urn:microsoft.com/office/officeart/2005/8/layout/hProcess6"/>
    <dgm:cxn modelId="{9F1062EB-E4DB-4017-AA42-F1834826C075}" type="presParOf" srcId="{C019AEC6-1263-4F16-B02A-4A87108B9625}" destId="{CFCB0ABC-2B7C-47AA-8A02-29387EBB7411}" srcOrd="5" destOrd="0" presId="urn:microsoft.com/office/officeart/2005/8/layout/hProcess6"/>
    <dgm:cxn modelId="{8A157B2E-1041-4B96-B5DF-F065C2F683D7}" type="presParOf" srcId="{C019AEC6-1263-4F16-B02A-4A87108B9625}" destId="{5BAE6471-3B15-48DF-B319-E11E1F509AD6}" srcOrd="6" destOrd="0" presId="urn:microsoft.com/office/officeart/2005/8/layout/hProcess6"/>
    <dgm:cxn modelId="{29E68502-2BD0-47B3-BF48-D9718203849F}" type="presParOf" srcId="{5BAE6471-3B15-48DF-B319-E11E1F509AD6}" destId="{4E510D1E-FA16-466A-ABB1-03303D904B67}" srcOrd="0" destOrd="0" presId="urn:microsoft.com/office/officeart/2005/8/layout/hProcess6"/>
    <dgm:cxn modelId="{B8C9D2E0-2819-4406-82E0-BFC601D2D8EF}" type="presParOf" srcId="{5BAE6471-3B15-48DF-B319-E11E1F509AD6}" destId="{E472C982-47F5-4633-918A-3E5389F4BF05}" srcOrd="1" destOrd="0" presId="urn:microsoft.com/office/officeart/2005/8/layout/hProcess6"/>
    <dgm:cxn modelId="{B120302B-6FFE-4E50-AF5A-8F17C54B95F3}" type="presParOf" srcId="{5BAE6471-3B15-48DF-B319-E11E1F509AD6}" destId="{2D794427-24A0-45FD-A729-B77BADB94894}" srcOrd="2" destOrd="0" presId="urn:microsoft.com/office/officeart/2005/8/layout/hProcess6"/>
    <dgm:cxn modelId="{F42B6429-0833-4A51-A258-B8B1E7F22C53}" type="presParOf" srcId="{5BAE6471-3B15-48DF-B319-E11E1F509AD6}" destId="{5AF5F36D-9B7B-4B5C-AB4C-2863B7B317AC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3E63C-B7E2-4274-B071-B64B592507A6}">
      <dsp:nvSpPr>
        <dsp:cNvPr id="0" name=""/>
        <dsp:cNvSpPr/>
      </dsp:nvSpPr>
      <dsp:spPr>
        <a:xfrm>
          <a:off x="1367" y="1460710"/>
          <a:ext cx="1982374" cy="160454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r>
            <a:rPr lang="en-US" sz="1200" b="1" kern="1200" dirty="0" smtClean="0"/>
            <a:t>Composition</a:t>
          </a:r>
          <a:r>
            <a:rPr lang="en-US" sz="1200" kern="1200" dirty="0" smtClean="0"/>
            <a:t> of the poem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Ibn</a:t>
          </a:r>
          <a:r>
            <a:rPr lang="en-US" sz="1200" kern="1200" dirty="0" smtClean="0"/>
            <a:t> al </a:t>
          </a:r>
          <a:r>
            <a:rPr lang="en-US" sz="1200" kern="1200" dirty="0" err="1" smtClean="0"/>
            <a:t>ha’im</a:t>
          </a:r>
          <a:r>
            <a:rPr lang="en-US" sz="1200" kern="1200" dirty="0" smtClean="0"/>
            <a:t>)</a:t>
          </a:r>
        </a:p>
      </dsp:txBody>
      <dsp:txXfrm>
        <a:off x="496961" y="1701391"/>
        <a:ext cx="966408" cy="1123179"/>
      </dsp:txXfrm>
    </dsp:sp>
    <dsp:sp modelId="{A7899EE4-90B2-490C-B876-AEC514BD118F}">
      <dsp:nvSpPr>
        <dsp:cNvPr id="0" name=""/>
        <dsp:cNvSpPr/>
      </dsp:nvSpPr>
      <dsp:spPr>
        <a:xfrm>
          <a:off x="1" y="1901688"/>
          <a:ext cx="604279" cy="604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1402</a:t>
          </a:r>
          <a:endParaRPr lang="en-US" sz="1400" kern="1200" dirty="0"/>
        </a:p>
      </dsp:txBody>
      <dsp:txXfrm>
        <a:off x="88496" y="1990183"/>
        <a:ext cx="427289" cy="427289"/>
      </dsp:txXfrm>
    </dsp:sp>
    <dsp:sp modelId="{9D8DDB25-6CD1-49A5-9C70-4D9A48A77C14}">
      <dsp:nvSpPr>
        <dsp:cNvPr id="0" name=""/>
        <dsp:cNvSpPr/>
      </dsp:nvSpPr>
      <dsp:spPr>
        <a:xfrm>
          <a:off x="2081889" y="1460710"/>
          <a:ext cx="1884469" cy="154516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Copying</a:t>
          </a:r>
          <a:r>
            <a:rPr lang="en-US" sz="1200" kern="1200" dirty="0" smtClean="0"/>
            <a:t> of the poem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(writer: Abdel </a:t>
          </a:r>
          <a:r>
            <a:rPr lang="en-US" sz="1200" kern="1200" dirty="0" err="1" smtClean="0"/>
            <a:t>fattah</a:t>
          </a:r>
          <a:r>
            <a:rPr lang="en-US" sz="1200" kern="1200" dirty="0" smtClean="0"/>
            <a:t>)</a:t>
          </a:r>
          <a:endParaRPr lang="en-US" sz="1200" kern="1200" dirty="0"/>
        </a:p>
      </dsp:txBody>
      <dsp:txXfrm>
        <a:off x="2553006" y="1692485"/>
        <a:ext cx="918679" cy="1081619"/>
      </dsp:txXfrm>
    </dsp:sp>
    <dsp:sp modelId="{AED0D793-2747-4EA2-9973-5E357CFA36E2}">
      <dsp:nvSpPr>
        <dsp:cNvPr id="0" name=""/>
        <dsp:cNvSpPr/>
      </dsp:nvSpPr>
      <dsp:spPr>
        <a:xfrm>
          <a:off x="2081883" y="1985665"/>
          <a:ext cx="604279" cy="604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1882</a:t>
          </a:r>
          <a:endParaRPr lang="en-US" sz="1400" kern="1200" dirty="0"/>
        </a:p>
      </dsp:txBody>
      <dsp:txXfrm>
        <a:off x="2170378" y="2074160"/>
        <a:ext cx="427289" cy="427289"/>
      </dsp:txXfrm>
    </dsp:sp>
    <dsp:sp modelId="{C2CD0B6A-C9BD-4F5E-BC37-D7C5AE54A053}">
      <dsp:nvSpPr>
        <dsp:cNvPr id="0" name=""/>
        <dsp:cNvSpPr/>
      </dsp:nvSpPr>
      <dsp:spPr>
        <a:xfrm>
          <a:off x="4019281" y="1415405"/>
          <a:ext cx="2103182" cy="169515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 First  Interpretation   of the poem in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    Arabic[3]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(writer: </a:t>
          </a:r>
          <a:r>
            <a:rPr lang="en-US" sz="1200" kern="1200" dirty="0" err="1" smtClean="0"/>
            <a:t>Taha</a:t>
          </a:r>
          <a:r>
            <a:rPr lang="en-US" sz="1200" kern="1200" dirty="0" smtClean="0"/>
            <a:t> Bin Yusuf)</a:t>
          </a:r>
          <a:endParaRPr lang="en-US" sz="1200" kern="1200" dirty="0"/>
        </a:p>
      </dsp:txBody>
      <dsp:txXfrm>
        <a:off x="4545077" y="1669678"/>
        <a:ext cx="1025301" cy="1186605"/>
      </dsp:txXfrm>
    </dsp:sp>
    <dsp:sp modelId="{11384E1E-6498-4DBD-925C-00E243842B48}">
      <dsp:nvSpPr>
        <dsp:cNvPr id="0" name=""/>
        <dsp:cNvSpPr/>
      </dsp:nvSpPr>
      <dsp:spPr>
        <a:xfrm>
          <a:off x="3988028" y="1960841"/>
          <a:ext cx="604279" cy="604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4-1888</a:t>
          </a:r>
          <a:endParaRPr lang="en-US" sz="1400" kern="1200" dirty="0"/>
        </a:p>
      </dsp:txBody>
      <dsp:txXfrm>
        <a:off x="4076523" y="2049336"/>
        <a:ext cx="427289" cy="427289"/>
      </dsp:txXfrm>
    </dsp:sp>
    <dsp:sp modelId="{E472C982-47F5-4633-918A-3E5389F4BF05}">
      <dsp:nvSpPr>
        <dsp:cNvPr id="0" name=""/>
        <dsp:cNvSpPr/>
      </dsp:nvSpPr>
      <dsp:spPr>
        <a:xfrm>
          <a:off x="6197999" y="1316882"/>
          <a:ext cx="2106433" cy="18921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91440"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Second interpretation based on the First[6]</a:t>
          </a:r>
        </a:p>
        <a:p>
          <a:pPr marL="91440"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smtClean="0"/>
            <a:t>(Writer: </a:t>
          </a:r>
          <a:r>
            <a:rPr lang="en-US" sz="1200" b="0" kern="1200" dirty="0" err="1" smtClean="0"/>
            <a:t>Taha</a:t>
          </a:r>
          <a:r>
            <a:rPr lang="en-US" sz="1200" b="0" kern="1200" dirty="0" smtClean="0"/>
            <a:t> Bin Yusuf)</a:t>
          </a:r>
        </a:p>
      </dsp:txBody>
      <dsp:txXfrm>
        <a:off x="6724607" y="1600712"/>
        <a:ext cx="1026886" cy="1324537"/>
      </dsp:txXfrm>
    </dsp:sp>
    <dsp:sp modelId="{5AF5F36D-9B7B-4B5C-AB4C-2863B7B317AC}">
      <dsp:nvSpPr>
        <dsp:cNvPr id="0" name=""/>
        <dsp:cNvSpPr/>
      </dsp:nvSpPr>
      <dsp:spPr>
        <a:xfrm>
          <a:off x="6185158" y="1941396"/>
          <a:ext cx="604279" cy="604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8-1888</a:t>
          </a:r>
          <a:endParaRPr lang="en-US" sz="1400" kern="1200" dirty="0"/>
        </a:p>
      </dsp:txBody>
      <dsp:txXfrm>
        <a:off x="6273653" y="2029891"/>
        <a:ext cx="427289" cy="427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20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image" Target="../media/image55.w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12" Type="http://schemas.openxmlformats.org/officeDocument/2006/relationships/image" Target="../media/image54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11" Type="http://schemas.openxmlformats.org/officeDocument/2006/relationships/image" Target="../media/image53.wmf"/><Relationship Id="rId5" Type="http://schemas.openxmlformats.org/officeDocument/2006/relationships/image" Target="../media/image47.wmf"/><Relationship Id="rId10" Type="http://schemas.openxmlformats.org/officeDocument/2006/relationships/image" Target="../media/image52.wmf"/><Relationship Id="rId4" Type="http://schemas.openxmlformats.org/officeDocument/2006/relationships/image" Target="../media/image46.wmf"/><Relationship Id="rId9" Type="http://schemas.openxmlformats.org/officeDocument/2006/relationships/image" Target="../media/image51.wmf"/><Relationship Id="rId14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43E95-CE89-4849-9CEF-DEC0E4BEBAC5}" type="datetimeFigureOut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149B0-F3B9-4217-B96D-4BFB5C9F754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8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149B0-F3B9-4217-B96D-4BFB5C9F754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64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149B0-F3B9-4217-B96D-4BFB5C9F754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73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DED5-5E84-4A14-AB26-6AED0D2B8FDE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1FC9-447D-4110-816C-D980679D0CC6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D02E-B7C9-45D9-B493-28D56FC5C1AD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349C3-D527-4FA5-B71D-3B527617BC6C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ECED-D78F-4A1D-8EFF-79DED164A2C1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4B067-BB3E-418C-A8FD-C9942B2F602A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8061-106D-4700-ACC9-C90F98608749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83CF-DB8E-4DC3-BD9A-947A51803A36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9D35-65FF-48DC-A66D-EB3C19CFCFD5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D57A-9ABF-479E-BE92-B3961A2C2017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A11B-89DA-4770-8847-A1455E838ED6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F30A-44E0-4F54-853E-35918E08631A}" type="datetime1">
              <a:rPr lang="en-US" smtClean="0"/>
              <a:pPr/>
              <a:t>7/29/2016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ishraq@nmsu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8.png"/><Relationship Id="rId4" Type="http://schemas.openxmlformats.org/officeDocument/2006/relationships/image" Target="../media/image14.wmf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6.wmf"/><Relationship Id="rId4" Type="http://schemas.openxmlformats.org/officeDocument/2006/relationships/image" Target="../media/image18.png"/><Relationship Id="rId9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8.png"/><Relationship Id="rId4" Type="http://schemas.openxmlformats.org/officeDocument/2006/relationships/image" Target="../media/image19.wmf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9.w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28.wmf"/><Relationship Id="rId20" Type="http://schemas.openxmlformats.org/officeDocument/2006/relationships/image" Target="../media/image18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25.wmf"/><Relationship Id="rId19" Type="http://schemas.openxmlformats.org/officeDocument/2006/relationships/image" Target="../media/image17.png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7.wmf"/><Relationship Id="rId22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1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dl.org/ar/item/2844/" TargetMode="External"/><Relationship Id="rId2" Type="http://schemas.openxmlformats.org/officeDocument/2006/relationships/hyperlink" Target="http://www.alukah.net/library/0/9991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nd.edu/instruct/lgeller/algebra.htm" TargetMode="External"/><Relationship Id="rId5" Type="http://schemas.openxmlformats.org/officeDocument/2006/relationships/hyperlink" Target="http://www-history.mcs.st-and.ac.uk/~history/Mathematicians/Al'Khwarizmi.html" TargetMode="External"/><Relationship Id="rId4" Type="http://schemas.openxmlformats.org/officeDocument/2006/relationships/hyperlink" Target="https://dl.wdl.org/3202/service/3202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ishraq1980@yahoo.com" TargetMode="External"/><Relationship Id="rId2" Type="http://schemas.openxmlformats.org/officeDocument/2006/relationships/hyperlink" Target="mailto:ishraq@nmsu.ed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8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image" Target="../media/image17.png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0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8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32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2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47.wmf"/><Relationship Id="rId18" Type="http://schemas.openxmlformats.org/officeDocument/2006/relationships/image" Target="../media/image49.wmf"/><Relationship Id="rId26" Type="http://schemas.openxmlformats.org/officeDocument/2006/relationships/image" Target="../media/image53.wmf"/><Relationship Id="rId3" Type="http://schemas.openxmlformats.org/officeDocument/2006/relationships/image" Target="../media/image32.png"/><Relationship Id="rId21" Type="http://schemas.openxmlformats.org/officeDocument/2006/relationships/oleObject" Target="../embeddings/oleObject40.bin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35.bin"/><Relationship Id="rId17" Type="http://schemas.openxmlformats.org/officeDocument/2006/relationships/oleObject" Target="../embeddings/oleObject38.bin"/><Relationship Id="rId25" Type="http://schemas.openxmlformats.org/officeDocument/2006/relationships/oleObject" Target="../embeddings/oleObject42.bin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37.bin"/><Relationship Id="rId20" Type="http://schemas.openxmlformats.org/officeDocument/2006/relationships/image" Target="../media/image50.wmf"/><Relationship Id="rId29" Type="http://schemas.openxmlformats.org/officeDocument/2006/relationships/oleObject" Target="../embeddings/oleObject44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46.wmf"/><Relationship Id="rId24" Type="http://schemas.openxmlformats.org/officeDocument/2006/relationships/image" Target="../media/image52.wmf"/><Relationship Id="rId32" Type="http://schemas.openxmlformats.org/officeDocument/2006/relationships/image" Target="../media/image56.wmf"/><Relationship Id="rId5" Type="http://schemas.openxmlformats.org/officeDocument/2006/relationships/image" Target="../media/image43.wmf"/><Relationship Id="rId15" Type="http://schemas.openxmlformats.org/officeDocument/2006/relationships/image" Target="../media/image48.wmf"/><Relationship Id="rId23" Type="http://schemas.openxmlformats.org/officeDocument/2006/relationships/oleObject" Target="../embeddings/oleObject41.bin"/><Relationship Id="rId28" Type="http://schemas.openxmlformats.org/officeDocument/2006/relationships/image" Target="../media/image54.wmf"/><Relationship Id="rId10" Type="http://schemas.openxmlformats.org/officeDocument/2006/relationships/oleObject" Target="../embeddings/oleObject34.bin"/><Relationship Id="rId19" Type="http://schemas.openxmlformats.org/officeDocument/2006/relationships/oleObject" Target="../embeddings/oleObject39.bin"/><Relationship Id="rId31" Type="http://schemas.openxmlformats.org/officeDocument/2006/relationships/oleObject" Target="../embeddings/oleObject45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5.wmf"/><Relationship Id="rId14" Type="http://schemas.openxmlformats.org/officeDocument/2006/relationships/oleObject" Target="../embeddings/oleObject36.bin"/><Relationship Id="rId22" Type="http://schemas.openxmlformats.org/officeDocument/2006/relationships/image" Target="../media/image51.wmf"/><Relationship Id="rId27" Type="http://schemas.openxmlformats.org/officeDocument/2006/relationships/oleObject" Target="../embeddings/oleObject43.bin"/><Relationship Id="rId30" Type="http://schemas.openxmlformats.org/officeDocument/2006/relationships/image" Target="../media/image5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295400"/>
            <a:ext cx="8686800" cy="2305051"/>
          </a:xfrm>
        </p:spPr>
        <p:txBody>
          <a:bodyPr>
            <a:normAutofit/>
          </a:bodyPr>
          <a:lstStyle/>
          <a:p>
            <a:r>
              <a:rPr lang="en-US" i="1" dirty="0" smtClean="0"/>
              <a:t>Al Mkni fi’l-jabr wa’l-muqābala </a:t>
            </a:r>
            <a:br>
              <a:rPr lang="en-US" i="1" dirty="0" smtClean="0"/>
            </a:br>
            <a:r>
              <a:rPr lang="en-US" dirty="0" smtClean="0"/>
              <a:t>Exposition of Algebraic Operations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 poem by</a:t>
            </a:r>
            <a:r>
              <a:rPr lang="en-US" i="1" dirty="0" smtClean="0"/>
              <a:t> </a:t>
            </a:r>
            <a:r>
              <a:rPr lang="en-US" i="1" dirty="0" err="1" smtClean="0"/>
              <a:t>Ibn</a:t>
            </a:r>
            <a:r>
              <a:rPr lang="en-US" i="1" dirty="0" smtClean="0"/>
              <a:t> Al-</a:t>
            </a:r>
            <a:r>
              <a:rPr lang="en-US" i="1" dirty="0" err="1" smtClean="0"/>
              <a:t>Ha’im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7599"/>
            <a:ext cx="6400800" cy="30638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Ishraq Al-Awamleh</a:t>
            </a:r>
          </a:p>
          <a:p>
            <a:r>
              <a:rPr lang="en-US" dirty="0" smtClean="0">
                <a:hlinkClick r:id="rId2"/>
              </a:rPr>
              <a:t>ishraq@nmsu.edu</a:t>
            </a:r>
            <a:endParaRPr lang="en-US" dirty="0" smtClean="0"/>
          </a:p>
          <a:p>
            <a:r>
              <a:rPr lang="en-US" dirty="0" smtClean="0"/>
              <a:t>Department of </a:t>
            </a:r>
            <a:r>
              <a:rPr lang="en-US" sz="3400" dirty="0" smtClean="0"/>
              <a:t>Mathematical</a:t>
            </a:r>
            <a:r>
              <a:rPr lang="en-US" dirty="0" smtClean="0"/>
              <a:t> Sciences</a:t>
            </a:r>
          </a:p>
          <a:p>
            <a:r>
              <a:rPr lang="en-US" dirty="0" smtClean="0"/>
              <a:t>New Mexico State University</a:t>
            </a:r>
          </a:p>
          <a:p>
            <a:endParaRPr lang="en-US" dirty="0" smtClean="0"/>
          </a:p>
          <a:p>
            <a:r>
              <a:rPr lang="en-US" dirty="0" smtClean="0"/>
              <a:t>MAA </a:t>
            </a:r>
            <a:r>
              <a:rPr lang="en-US" dirty="0" err="1" smtClean="0"/>
              <a:t>MathFest</a:t>
            </a:r>
            <a:r>
              <a:rPr lang="en-US" dirty="0" smtClean="0"/>
              <a:t> 2016, Columbus, OH</a:t>
            </a:r>
          </a:p>
          <a:p>
            <a:r>
              <a:rPr lang="en-US" dirty="0" smtClean="0"/>
              <a:t>August 6, 2016</a:t>
            </a:r>
          </a:p>
          <a:p>
            <a:r>
              <a:rPr lang="en-US" dirty="0" smtClean="0"/>
              <a:t>Download presentation from: </a:t>
            </a:r>
            <a:r>
              <a:rPr lang="en-US" b="1" dirty="0" smtClean="0"/>
              <a:t>ishraq.me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4338" name="Picture 2" descr="https://acmutep.files.wordpress.com/2011/03/nmsu-b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679"/>
            <a:ext cx="1219200" cy="99060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92" y="106679"/>
            <a:ext cx="3057308" cy="5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001000" cy="641350"/>
          </a:xfrm>
        </p:spPr>
        <p:txBody>
          <a:bodyPr>
            <a:noAutofit/>
          </a:bodyPr>
          <a:lstStyle/>
          <a:p>
            <a:pPr algn="ctr"/>
            <a:r>
              <a:rPr lang="en-US" sz="4400" b="0" dirty="0" smtClean="0"/>
              <a:t>Poem Sections: Introduction</a:t>
            </a:r>
            <a:endParaRPr lang="en-US" sz="4400" b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0" y="2133600"/>
            <a:ext cx="3810000" cy="3505200"/>
          </a:xfrm>
        </p:spPr>
        <p:txBody>
          <a:bodyPr>
            <a:noAutofit/>
          </a:bodyPr>
          <a:lstStyle/>
          <a:p>
            <a:pPr marL="0" lvl="1">
              <a:spcBef>
                <a:spcPts val="0"/>
              </a:spcBef>
              <a:buFont typeface="Arial" pitchFamily="34" charset="0"/>
              <a:buChar char="•"/>
            </a:pPr>
            <a:r>
              <a:rPr lang="en-US" sz="3000" dirty="0" smtClean="0"/>
              <a:t> Thanks addressed to the creator and his prophet </a:t>
            </a:r>
          </a:p>
          <a:p>
            <a:pPr marL="0" lvl="1">
              <a:spcBef>
                <a:spcPts val="0"/>
              </a:spcBef>
              <a:buFont typeface="Arial" pitchFamily="34" charset="0"/>
              <a:buChar char="•"/>
            </a:pPr>
            <a:r>
              <a:rPr lang="en-US" sz="3000" dirty="0" smtClean="0"/>
              <a:t> A tribute to the author’s mathematics   teacher,  Abi Al-Hasan Ali Al </a:t>
            </a:r>
            <a:r>
              <a:rPr lang="en-US" sz="3000" dirty="0" err="1" smtClean="0"/>
              <a:t>Jalawi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122" name="Picture 2" descr="C:\Users\Aziz\Desktop\first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8747" y="1905000"/>
            <a:ext cx="5162853" cy="3006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52400" y="990600"/>
            <a:ext cx="5334000" cy="4691063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400" b="1" dirty="0" smtClean="0"/>
              <a:t>Jidhr (root)</a:t>
            </a:r>
            <a:r>
              <a:rPr lang="en-US" sz="2400" dirty="0" smtClean="0"/>
              <a:t> means a number, its plural is </a:t>
            </a:r>
            <a:r>
              <a:rPr lang="en-US" sz="2400" b="1" dirty="0" smtClean="0"/>
              <a:t>ajdhar</a:t>
            </a:r>
            <a:r>
              <a:rPr lang="en-US" sz="2400" dirty="0" smtClean="0"/>
              <a:t>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b="1" dirty="0" smtClean="0"/>
              <a:t>Shay</a:t>
            </a:r>
            <a:r>
              <a:rPr lang="en-US" sz="2400" dirty="0" smtClean="0"/>
              <a:t> </a:t>
            </a:r>
            <a:r>
              <a:rPr lang="en-US" sz="2400" b="1" dirty="0" smtClean="0"/>
              <a:t>(thing) </a:t>
            </a:r>
            <a:r>
              <a:rPr lang="en-US" sz="2400" dirty="0" smtClean="0"/>
              <a:t>means unknown (our modern x), its plural is </a:t>
            </a:r>
            <a:r>
              <a:rPr lang="en-US" sz="2400" b="1" dirty="0" smtClean="0"/>
              <a:t>Ashya’.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b="1" dirty="0" smtClean="0"/>
              <a:t>Māl</a:t>
            </a:r>
            <a:r>
              <a:rPr lang="en-US" sz="2400" dirty="0" smtClean="0"/>
              <a:t>  means a square that can be used with both number and x, its plural is </a:t>
            </a:r>
            <a:r>
              <a:rPr lang="en-US" sz="2400" b="1" dirty="0" smtClean="0"/>
              <a:t>amwāl</a:t>
            </a:r>
            <a:r>
              <a:rPr lang="en-US" sz="2400" dirty="0" smtClean="0"/>
              <a:t>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b="1" dirty="0" smtClean="0"/>
              <a:t>Ka’ab</a:t>
            </a:r>
            <a:r>
              <a:rPr lang="en-US" sz="2400" dirty="0" smtClean="0"/>
              <a:t> means a cube that can be used as cube of a number or a cube of x , its plural is </a:t>
            </a:r>
            <a:r>
              <a:rPr lang="en-US" sz="2400" b="1" dirty="0" smtClean="0"/>
              <a:t>ak'ab</a:t>
            </a:r>
            <a:r>
              <a:rPr lang="en-US" sz="2400" dirty="0" smtClean="0"/>
              <a:t>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b="1" dirty="0" smtClean="0"/>
              <a:t>Aus</a:t>
            </a:r>
            <a:r>
              <a:rPr lang="en-US" sz="2400" dirty="0" smtClean="0"/>
              <a:t> means exponent:</a:t>
            </a:r>
          </a:p>
          <a:p>
            <a:r>
              <a:rPr lang="en-US" sz="2400" dirty="0" smtClean="0"/>
              <a:t>a </a:t>
            </a:r>
            <a:r>
              <a:rPr lang="en-US" sz="2400" b="1" dirty="0" smtClean="0"/>
              <a:t>Jidhr</a:t>
            </a:r>
            <a:r>
              <a:rPr lang="en-US" sz="2400" dirty="0" smtClean="0"/>
              <a:t> (number)  </a:t>
            </a:r>
            <a:r>
              <a:rPr lang="en-US" sz="2400" b="1" dirty="0" smtClean="0"/>
              <a:t>or</a:t>
            </a:r>
            <a:r>
              <a:rPr lang="en-US" sz="2400" dirty="0" smtClean="0"/>
              <a:t> </a:t>
            </a:r>
            <a:r>
              <a:rPr lang="en-US" sz="2400" b="1" dirty="0" smtClean="0"/>
              <a:t>shay</a:t>
            </a:r>
            <a:r>
              <a:rPr lang="en-US" sz="2400" dirty="0" smtClean="0"/>
              <a:t> (x) has </a:t>
            </a:r>
            <a:r>
              <a:rPr lang="en-US" sz="2400" b="1" dirty="0" smtClean="0"/>
              <a:t>exponent one</a:t>
            </a:r>
            <a:r>
              <a:rPr lang="en-US" sz="2400" dirty="0" smtClean="0"/>
              <a:t>; followed by  </a:t>
            </a:r>
            <a:r>
              <a:rPr lang="en-US" sz="2400" b="1" dirty="0" smtClean="0"/>
              <a:t>māl</a:t>
            </a:r>
            <a:r>
              <a:rPr lang="en-US" sz="2400" dirty="0" smtClean="0"/>
              <a:t> (square), which has </a:t>
            </a:r>
            <a:r>
              <a:rPr lang="en-US" sz="2400" b="1" dirty="0" smtClean="0"/>
              <a:t>exponent two</a:t>
            </a:r>
            <a:r>
              <a:rPr lang="en-US" sz="2400" dirty="0" smtClean="0"/>
              <a:t>; then  </a:t>
            </a:r>
            <a:r>
              <a:rPr lang="en-US" sz="2400" b="1" dirty="0" smtClean="0"/>
              <a:t>ka’ab</a:t>
            </a:r>
            <a:r>
              <a:rPr lang="en-US" sz="2400" dirty="0" smtClean="0"/>
              <a:t> (cube) has </a:t>
            </a:r>
            <a:r>
              <a:rPr lang="en-US" sz="2400" b="1" dirty="0" smtClean="0"/>
              <a:t>exponent 3.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b="0" dirty="0" smtClean="0"/>
              <a:t>Poem Sections: Names of types, their orders and exponents(1) </a:t>
            </a:r>
            <a:endParaRPr lang="en-US" sz="2800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1745" name="Picture 1" descr="C:\Users\Aziz\Desktop\Captur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143000"/>
            <a:ext cx="3657600" cy="4979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7924800" cy="825500"/>
          </a:xfrm>
        </p:spPr>
        <p:txBody>
          <a:bodyPr>
            <a:noAutofit/>
          </a:bodyPr>
          <a:lstStyle/>
          <a:p>
            <a:pPr algn="ctr"/>
            <a:r>
              <a:rPr lang="en-US" sz="2800" b="0" dirty="0" smtClean="0"/>
              <a:t>Poem Sections:  Names of types, their orders and exponents(2) </a:t>
            </a:r>
            <a:endParaRPr lang="en-US" sz="2800" b="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257800" y="1676399"/>
            <a:ext cx="3810000" cy="451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4724400" cy="519430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002060"/>
                </a:solidFill>
              </a:rPr>
              <a:t> </a:t>
            </a:r>
            <a:r>
              <a:rPr lang="en-US" sz="2400" dirty="0" smtClean="0"/>
              <a:t>If  an </a:t>
            </a:r>
            <a:r>
              <a:rPr lang="en-US" sz="2400" b="1" dirty="0" smtClean="0"/>
              <a:t>unknown x</a:t>
            </a:r>
            <a:r>
              <a:rPr lang="en-US" sz="2400" dirty="0" smtClean="0"/>
              <a:t> is multiplied by itself, the unknown x  is called </a:t>
            </a:r>
            <a:r>
              <a:rPr lang="en-US" sz="2400" b="1" dirty="0" smtClean="0"/>
              <a:t>a thing or a root</a:t>
            </a: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If  a </a:t>
            </a:r>
            <a:r>
              <a:rPr lang="en-US" sz="2400" b="1" dirty="0" smtClean="0"/>
              <a:t>known number </a:t>
            </a:r>
            <a:r>
              <a:rPr lang="en-US" sz="2400" dirty="0" smtClean="0"/>
              <a:t>is multiplied by itself, the number itself is called </a:t>
            </a:r>
            <a:r>
              <a:rPr lang="en-US" sz="2400" b="1" dirty="0" smtClean="0"/>
              <a:t>a root (not</a:t>
            </a:r>
            <a:r>
              <a:rPr lang="en-US" sz="2400" dirty="0" smtClean="0"/>
              <a:t> </a:t>
            </a:r>
            <a:r>
              <a:rPr lang="en-US" sz="2400" b="1" dirty="0" smtClean="0"/>
              <a:t>a thing)</a:t>
            </a: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In both cases, the result of such multiplication is a </a:t>
            </a:r>
            <a:r>
              <a:rPr lang="en-US" sz="2400" b="1" dirty="0" smtClean="0"/>
              <a:t>square </a:t>
            </a:r>
            <a:r>
              <a:rPr lang="en-US" sz="2400" dirty="0" smtClean="0"/>
              <a:t>(</a:t>
            </a:r>
            <a:r>
              <a:rPr lang="en-US" sz="2400" dirty="0" err="1" smtClean="0"/>
              <a:t>māl</a:t>
            </a:r>
            <a:r>
              <a:rPr lang="en-US" sz="2400" dirty="0" smtClean="0"/>
              <a:t>)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If a square (māl) is multiplied by a root (jidhr) the result will be a </a:t>
            </a:r>
            <a:r>
              <a:rPr lang="en-US" sz="2400" b="1" dirty="0" smtClean="0"/>
              <a:t>cube </a:t>
            </a:r>
            <a:r>
              <a:rPr lang="en-US" sz="2400" dirty="0" smtClean="0"/>
              <a:t>(</a:t>
            </a:r>
            <a:r>
              <a:rPr lang="en-US" sz="2400" dirty="0" err="1"/>
              <a:t>k</a:t>
            </a:r>
            <a:r>
              <a:rPr lang="en-US" sz="2400" dirty="0" err="1" smtClean="0"/>
              <a:t>a’ab</a:t>
            </a:r>
            <a:r>
              <a:rPr lang="en-US" sz="2400" dirty="0" smtClean="0"/>
              <a:t>) </a:t>
            </a:r>
            <a:endParaRPr lang="en-US" sz="2400" dirty="0" smtClean="0">
              <a:solidFill>
                <a:srgbClr val="002060"/>
              </a:solidFill>
            </a:endParaRPr>
          </a:p>
          <a:p>
            <a:pPr>
              <a:buFontTx/>
              <a:buChar char="-"/>
            </a:pPr>
            <a:endParaRPr lang="en-US" sz="2000" i="1" dirty="0" smtClean="0">
              <a:solidFill>
                <a:srgbClr val="002060"/>
              </a:solidFill>
            </a:endParaRPr>
          </a:p>
          <a:p>
            <a:pPr>
              <a:buFontTx/>
              <a:buChar char="-"/>
            </a:pP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2590800"/>
            <a:ext cx="7696200" cy="2034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153400" cy="48895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Poem Sections: Addition and Subtraction</a:t>
            </a:r>
            <a:endParaRPr lang="en-US" sz="3200" b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52400" y="673100"/>
            <a:ext cx="5715001" cy="580390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Adding and subtracting two quantities of the same type (root, square, or cube) is the same as adding numbers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b="1" dirty="0" smtClean="0"/>
              <a:t>Example 1:</a:t>
            </a:r>
            <a:r>
              <a:rPr lang="en-US" sz="2000" dirty="0" smtClean="0"/>
              <a:t> </a:t>
            </a:r>
            <a:r>
              <a:rPr lang="en-US" sz="2000" dirty="0" smtClean="0"/>
              <a:t>3 squares + 5 squares =  8 squares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Adding quantities of different types is the same as inserting “and” between these two types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b="1" dirty="0" smtClean="0"/>
              <a:t>Example 2: </a:t>
            </a:r>
            <a:r>
              <a:rPr lang="en-US" sz="2000" dirty="0" smtClean="0"/>
              <a:t>3 squares + 5 things = 3 squares and 5 things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Subtracting quantities of different types is the same as inserting “except” between these two types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smtClean="0"/>
              <a:t> </a:t>
            </a:r>
            <a:r>
              <a:rPr lang="en-US" sz="2000" b="1" smtClean="0"/>
              <a:t>Example 3:</a:t>
            </a:r>
            <a:r>
              <a:rPr lang="en-US" sz="2000" smtClean="0"/>
              <a:t> </a:t>
            </a:r>
            <a:r>
              <a:rPr lang="en-US" sz="2000" dirty="0" smtClean="0"/>
              <a:t>10 squares  - 3 things  = 10 squares  except 3 things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Advanced example: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 (7 squares-2 things) - 3 things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b="1" dirty="0" smtClean="0"/>
              <a:t>First,</a:t>
            </a:r>
            <a:r>
              <a:rPr lang="en-US" sz="2000" dirty="0" smtClean="0"/>
              <a:t> </a:t>
            </a:r>
            <a:r>
              <a:rPr lang="en-US" sz="2000" dirty="0"/>
              <a:t>a</a:t>
            </a:r>
            <a:r>
              <a:rPr lang="en-US" sz="2000" dirty="0" smtClean="0"/>
              <a:t>dd 2 things to the subtrahend and minuend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 Then, we have 7 squares - 5 things 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49" name="Picture 1" descr="C:\Users\Aziz\Desktop\Captur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1" y="1752600"/>
            <a:ext cx="3276600" cy="1394581"/>
          </a:xfrm>
          <a:prstGeom prst="rect">
            <a:avLst/>
          </a:prstGeom>
          <a:noFill/>
        </p:spPr>
      </p:pic>
      <p:pic>
        <p:nvPicPr>
          <p:cNvPr id="2050" name="Picture 2" descr="C:\Users\Aziz\Desktop\Capture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3124200"/>
            <a:ext cx="3284637" cy="13793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696200" cy="1162050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 smtClean="0"/>
              <a:t>Poem Sections: Multiplication and Division</a:t>
            </a:r>
            <a:r>
              <a:rPr lang="en-US" sz="3200" b="0" dirty="0" smtClean="0">
                <a:solidFill>
                  <a:schemeClr val="accent1"/>
                </a:solidFill>
              </a:rPr>
              <a:t/>
            </a:r>
            <a:br>
              <a:rPr lang="en-US" sz="3200" b="0" dirty="0" smtClean="0">
                <a:solidFill>
                  <a:schemeClr val="accent1"/>
                </a:solidFill>
              </a:rPr>
            </a:br>
            <a:endParaRPr lang="en-US" sz="32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457200"/>
            <a:ext cx="5867400" cy="6172200"/>
          </a:xfrm>
        </p:spPr>
        <p:txBody>
          <a:bodyPr>
            <a:noAutofit/>
          </a:bodyPr>
          <a:lstStyle/>
          <a:p>
            <a:r>
              <a:rPr lang="en-US" sz="2300" b="1" dirty="0" smtClean="0"/>
              <a:t>Multiplication: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Whenever you multiply a number by a type (a root, a square, or a cube), the answer will be of the same type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Whenever you multiply a type </a:t>
            </a:r>
            <a:r>
              <a:rPr lang="en-US" sz="2300" i="1" dirty="0" err="1" smtClean="0"/>
              <a:t>ax</a:t>
            </a:r>
            <a:r>
              <a:rPr lang="en-US" sz="2300" i="1" baseline="30000" dirty="0" err="1" smtClean="0"/>
              <a:t>n</a:t>
            </a:r>
            <a:r>
              <a:rPr lang="en-US" sz="2300" dirty="0" smtClean="0"/>
              <a:t> by another type  </a:t>
            </a:r>
            <a:r>
              <a:rPr lang="en-US" sz="2300" i="1" dirty="0" err="1" smtClean="0"/>
              <a:t>bx</a:t>
            </a:r>
            <a:r>
              <a:rPr lang="en-US" sz="2300" i="1" baseline="30000" dirty="0" err="1" smtClean="0"/>
              <a:t>m</a:t>
            </a:r>
            <a:r>
              <a:rPr lang="en-US" sz="2300" dirty="0" smtClean="0"/>
              <a:t>  (or by itself), the answer will be </a:t>
            </a:r>
            <a:r>
              <a:rPr lang="en-US" sz="2300" i="1" dirty="0" err="1" smtClean="0"/>
              <a:t>abx</a:t>
            </a:r>
            <a:r>
              <a:rPr lang="en-US" sz="2300" i="1" baseline="30000" dirty="0" err="1" smtClean="0"/>
              <a:t>n+m</a:t>
            </a:r>
            <a:endParaRPr lang="en-US" sz="2300" i="1" baseline="30000" dirty="0" smtClean="0"/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Sign multiplication rules apply</a:t>
            </a:r>
            <a:endParaRPr lang="en-US" sz="2300" b="1" dirty="0" smtClean="0"/>
          </a:p>
          <a:p>
            <a:r>
              <a:rPr lang="en-US" sz="2300" b="1" dirty="0" smtClean="0"/>
              <a:t>Division  </a:t>
            </a:r>
            <a:r>
              <a:rPr lang="en-US" sz="2300" i="1" dirty="0" err="1" smtClean="0"/>
              <a:t>ax</a:t>
            </a:r>
            <a:r>
              <a:rPr lang="en-US" sz="2300" i="1" baseline="30000" dirty="0" err="1" smtClean="0"/>
              <a:t>n</a:t>
            </a:r>
            <a:r>
              <a:rPr lang="en-US" sz="2300" i="1" dirty="0" smtClean="0"/>
              <a:t>/</a:t>
            </a:r>
            <a:r>
              <a:rPr lang="en-US" sz="2300" i="1" dirty="0" err="1"/>
              <a:t>bx</a:t>
            </a:r>
            <a:r>
              <a:rPr lang="en-US" sz="2300" i="1" baseline="30000" dirty="0" err="1"/>
              <a:t>m</a:t>
            </a:r>
            <a:endParaRPr lang="en-US" sz="2300" dirty="0" smtClean="0"/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If  </a:t>
            </a:r>
            <a:r>
              <a:rPr lang="en-US" sz="2300" i="1" dirty="0" smtClean="0"/>
              <a:t>m = n</a:t>
            </a:r>
            <a:r>
              <a:rPr lang="en-US" sz="2300" dirty="0" smtClean="0"/>
              <a:t>, the answer is a number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If  </a:t>
            </a:r>
            <a:r>
              <a:rPr lang="en-US" sz="2300" i="1" dirty="0" smtClean="0"/>
              <a:t>n &gt; m</a:t>
            </a:r>
            <a:r>
              <a:rPr lang="en-US" sz="2300" dirty="0" smtClean="0"/>
              <a:t>, then the exponent of the answer  is </a:t>
            </a:r>
            <a:r>
              <a:rPr lang="en-US" sz="2300" i="1" dirty="0" smtClean="0"/>
              <a:t>n - m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If  </a:t>
            </a:r>
            <a:r>
              <a:rPr lang="en-US" sz="2300" i="1" dirty="0" smtClean="0"/>
              <a:t>n &lt; m</a:t>
            </a:r>
            <a:r>
              <a:rPr lang="en-US" sz="2300" dirty="0" smtClean="0"/>
              <a:t>, then the result is the same as the question </a:t>
            </a:r>
            <a:r>
              <a:rPr lang="en-US" sz="2300" i="1" dirty="0" err="1"/>
              <a:t>ax</a:t>
            </a:r>
            <a:r>
              <a:rPr lang="en-US" sz="2300" i="1" baseline="30000" dirty="0" err="1"/>
              <a:t>n</a:t>
            </a:r>
            <a:r>
              <a:rPr lang="en-US" sz="2300" i="1" dirty="0"/>
              <a:t>/</a:t>
            </a:r>
            <a:r>
              <a:rPr lang="en-US" sz="2300" i="1" dirty="0" err="1" smtClean="0"/>
              <a:t>bx</a:t>
            </a:r>
            <a:r>
              <a:rPr lang="en-US" sz="2300" i="1" baseline="30000" dirty="0" err="1" smtClean="0"/>
              <a:t>m</a:t>
            </a:r>
            <a:endParaRPr lang="en-US" sz="2300" dirty="0" smtClean="0"/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When dividing any type by a number, the exponent of the result will be of that type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39" name="Picture 15" descr="C:\Users\Aziz\Desktop\Capture5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577034"/>
            <a:ext cx="3429000" cy="3756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83820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Poem Sections: The six canonical equations </a:t>
            </a:r>
            <a:r>
              <a:rPr lang="en-US" sz="3200" b="0" dirty="0" smtClean="0">
                <a:solidFill>
                  <a:schemeClr val="accent1"/>
                </a:solidFill>
              </a:rPr>
              <a:t/>
            </a:r>
            <a:br>
              <a:rPr lang="en-US" sz="3200" b="0" dirty="0" smtClean="0">
                <a:solidFill>
                  <a:schemeClr val="accent1"/>
                </a:solidFill>
              </a:rPr>
            </a:b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0" y="1447800"/>
            <a:ext cx="4953000" cy="426720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The six equations  (types) include just number, Jidhr (root), and māl (square).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The first three equations are called </a:t>
            </a:r>
            <a:r>
              <a:rPr lang="en-US" sz="2400" b="1" dirty="0" smtClean="0"/>
              <a:t>simple</a:t>
            </a:r>
            <a:r>
              <a:rPr lang="en-US" sz="24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The other three are called </a:t>
            </a:r>
            <a:r>
              <a:rPr lang="en-US" sz="2400" b="1" dirty="0" smtClean="0"/>
              <a:t>compound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Simple equations: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/>
              <a:t> Type I</a:t>
            </a:r>
            <a:r>
              <a:rPr lang="en-US" sz="2400" dirty="0" smtClean="0"/>
              <a:t>: Squares equal roots: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b="1" dirty="0" smtClean="0"/>
              <a:t>Type II</a:t>
            </a:r>
            <a:r>
              <a:rPr lang="en-US" sz="2400" dirty="0" smtClean="0"/>
              <a:t>: squares equal a number: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b="1" dirty="0" smtClean="0"/>
              <a:t>Type III</a:t>
            </a:r>
            <a:r>
              <a:rPr lang="en-US" sz="2400" dirty="0" smtClean="0"/>
              <a:t>: Roots equal a number: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044370"/>
              </p:ext>
            </p:extLst>
          </p:nvPr>
        </p:nvGraphicFramePr>
        <p:xfrm>
          <a:off x="3683000" y="4716462"/>
          <a:ext cx="9652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" name="Equation" r:id="rId3" imgW="558558" imgH="203112" progId="Equation.3">
                  <p:embed/>
                </p:oleObj>
              </mc:Choice>
              <mc:Fallback>
                <p:oleObj name="Equation" r:id="rId3" imgW="558558" imgH="203112" progId="Equation.3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0" y="4716462"/>
                        <a:ext cx="96520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994792"/>
              </p:ext>
            </p:extLst>
          </p:nvPr>
        </p:nvGraphicFramePr>
        <p:xfrm>
          <a:off x="4271963" y="5105400"/>
          <a:ext cx="83343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" name="Equation" r:id="rId5" imgW="482391" imgH="203112" progId="Equation.3">
                  <p:embed/>
                </p:oleObj>
              </mc:Choice>
              <mc:Fallback>
                <p:oleObj name="Equation" r:id="rId5" imgW="482391" imgH="203112" progId="Equation.3">
                  <p:embed/>
                  <p:pic>
                    <p:nvPicPr>
                      <p:cNvPr id="0" name="Picture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963" y="5105400"/>
                        <a:ext cx="833437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385404"/>
              </p:ext>
            </p:extLst>
          </p:nvPr>
        </p:nvGraphicFramePr>
        <p:xfrm>
          <a:off x="4305300" y="5638800"/>
          <a:ext cx="7239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Equation" r:id="rId7" imgW="418918" imgH="177723" progId="Equation.3">
                  <p:embed/>
                </p:oleObj>
              </mc:Choice>
              <mc:Fallback>
                <p:oleObj name="Equation" r:id="rId7" imgW="418918" imgH="177723" progId="Equation.3">
                  <p:embed/>
                  <p:pic>
                    <p:nvPicPr>
                      <p:cNvPr id="0" name="Picture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5300" y="5638800"/>
                        <a:ext cx="72390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9" name="Picture 7" descr="C:\Users\Aziz\Desktop\Capture6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05400" y="533400"/>
            <a:ext cx="3886200" cy="3909432"/>
          </a:xfrm>
          <a:prstGeom prst="rect">
            <a:avLst/>
          </a:prstGeom>
          <a:noFill/>
        </p:spPr>
      </p:pic>
      <p:pic>
        <p:nvPicPr>
          <p:cNvPr id="3080" name="Picture 8" descr="C:\Users\Aziz\Desktop\Capture7.PNG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05400" y="4419600"/>
            <a:ext cx="3863748" cy="17845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83820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Poem Sections: The six canonical equations </a:t>
            </a:r>
            <a:r>
              <a:rPr lang="en-US" sz="3200" b="0" dirty="0" smtClean="0">
                <a:solidFill>
                  <a:schemeClr val="accent1"/>
                </a:solidFill>
              </a:rPr>
              <a:t/>
            </a:r>
            <a:br>
              <a:rPr lang="en-US" sz="3200" b="0" dirty="0" smtClean="0">
                <a:solidFill>
                  <a:schemeClr val="accent1"/>
                </a:solidFill>
              </a:rPr>
            </a:b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0" y="762000"/>
            <a:ext cx="5029200" cy="403860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r>
              <a:rPr lang="en-US" sz="2400" b="1" dirty="0" smtClean="0"/>
              <a:t>Solutions of simple equations: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Type I :                  and Type II: 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Divide terms on both sides of the equation by the number of squares.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Type III: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Divide terms on both sides of the equation by the number of roots.</a:t>
            </a:r>
          </a:p>
          <a:p>
            <a:pPr marL="0" lvl="1"/>
            <a:endParaRPr lang="en-US" sz="2400" dirty="0" smtClean="0"/>
          </a:p>
          <a:p>
            <a:pPr marL="0" lvl="1"/>
            <a:r>
              <a:rPr lang="en-US" sz="2400" dirty="0" smtClean="0"/>
              <a:t>The </a:t>
            </a:r>
            <a:r>
              <a:rPr lang="en-US" sz="2400" dirty="0"/>
              <a:t>answers of Types I and III will be roots, and of Type II will be one square.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9" name="Picture 7" descr="C:\Users\Aziz\Desktop\Capture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814968"/>
            <a:ext cx="3886200" cy="3909432"/>
          </a:xfrm>
          <a:prstGeom prst="rect">
            <a:avLst/>
          </a:prstGeom>
          <a:noFill/>
        </p:spPr>
      </p:pic>
      <p:pic>
        <p:nvPicPr>
          <p:cNvPr id="3080" name="Picture 8" descr="C:\Users\Aziz\Desktop\Capture7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692410"/>
            <a:ext cx="3863748" cy="1784590"/>
          </a:xfrm>
          <a:prstGeom prst="rect">
            <a:avLst/>
          </a:prstGeom>
          <a:noFill/>
        </p:spPr>
      </p:pic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714289"/>
              </p:ext>
            </p:extLst>
          </p:nvPr>
        </p:nvGraphicFramePr>
        <p:xfrm>
          <a:off x="1244600" y="1600200"/>
          <a:ext cx="9652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0" name="Equation" r:id="rId5" imgW="558558" imgH="203112" progId="Equation.3">
                  <p:embed/>
                </p:oleObj>
              </mc:Choice>
              <mc:Fallback>
                <p:oleObj name="Equation" r:id="rId5" imgW="558558" imgH="203112" progId="Equation.3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1600200"/>
                        <a:ext cx="96520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614295"/>
              </p:ext>
            </p:extLst>
          </p:nvPr>
        </p:nvGraphicFramePr>
        <p:xfrm>
          <a:off x="3814763" y="1592263"/>
          <a:ext cx="83343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1" name="Equation" r:id="rId7" imgW="482391" imgH="203112" progId="Equation.3">
                  <p:embed/>
                </p:oleObj>
              </mc:Choice>
              <mc:Fallback>
                <p:oleObj name="Equation" r:id="rId7" imgW="482391" imgH="203112" progId="Equation.3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763" y="1592263"/>
                        <a:ext cx="833437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591428"/>
              </p:ext>
            </p:extLst>
          </p:nvPr>
        </p:nvGraphicFramePr>
        <p:xfrm>
          <a:off x="1295400" y="3241675"/>
          <a:ext cx="7239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2" name="Equation" r:id="rId9" imgW="418918" imgH="177723" progId="Equation.3">
                  <p:embed/>
                </p:oleObj>
              </mc:Choice>
              <mc:Fallback>
                <p:oleObj name="Equation" r:id="rId9" imgW="418918" imgH="177723" progId="Equation.3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241675"/>
                        <a:ext cx="72390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138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315200" cy="91440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Poem Sections: The six canonical equations </a:t>
            </a: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1066800"/>
            <a:ext cx="4343400" cy="5059363"/>
          </a:xfrm>
        </p:spPr>
        <p:txBody>
          <a:bodyPr>
            <a:normAutofit fontScale="92500" lnSpcReduction="10000"/>
          </a:bodyPr>
          <a:lstStyle/>
          <a:p>
            <a:r>
              <a:rPr lang="en-US" sz="2500" b="1" dirty="0" smtClean="0"/>
              <a:t>Compound equations</a:t>
            </a:r>
          </a:p>
          <a:p>
            <a:r>
              <a:rPr lang="en-US" sz="2500" b="1" dirty="0" smtClean="0"/>
              <a:t>Type IV: </a:t>
            </a:r>
            <a:r>
              <a:rPr lang="en-US" sz="2500" dirty="0" smtClean="0"/>
              <a:t>The numbers are isolated.</a:t>
            </a:r>
          </a:p>
          <a:p>
            <a:endParaRPr lang="en-US" sz="2500" dirty="0" smtClean="0"/>
          </a:p>
          <a:p>
            <a:r>
              <a:rPr lang="en-US" sz="2500" b="1" dirty="0" smtClean="0"/>
              <a:t>Type V : </a:t>
            </a:r>
            <a:r>
              <a:rPr lang="en-US" sz="2500" dirty="0" smtClean="0"/>
              <a:t>The roots are isolated.</a:t>
            </a:r>
          </a:p>
          <a:p>
            <a:endParaRPr lang="en-US" sz="2500" dirty="0" smtClean="0"/>
          </a:p>
          <a:p>
            <a:r>
              <a:rPr lang="en-US" sz="2500" b="1" dirty="0" smtClean="0"/>
              <a:t>Type VI : </a:t>
            </a:r>
            <a:r>
              <a:rPr lang="en-US" sz="2500" dirty="0" smtClean="0"/>
              <a:t>The squares are isolated.</a:t>
            </a:r>
          </a:p>
          <a:p>
            <a:endParaRPr lang="en-US" sz="2500" dirty="0" smtClean="0"/>
          </a:p>
          <a:p>
            <a:r>
              <a:rPr lang="en-US" sz="2500" dirty="0" smtClean="0"/>
              <a:t>Ibn al-</a:t>
            </a:r>
            <a:r>
              <a:rPr lang="en-US" sz="2500" dirty="0" err="1" smtClean="0"/>
              <a:t>ha’im</a:t>
            </a:r>
            <a:r>
              <a:rPr lang="en-US" sz="2500" dirty="0" smtClean="0"/>
              <a:t> explains a solution of these equations where there is just one square (māl), and if there are more, we need to follow some steps to make it just one square (māl).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933132"/>
              </p:ext>
            </p:extLst>
          </p:nvPr>
        </p:nvGraphicFramePr>
        <p:xfrm>
          <a:off x="609600" y="3451860"/>
          <a:ext cx="1320800" cy="36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" name="Equation" r:id="rId3" imgW="774364" imgH="203112" progId="Equation.3">
                  <p:embed/>
                </p:oleObj>
              </mc:Choice>
              <mc:Fallback>
                <p:oleObj name="Equation" r:id="rId3" imgW="774364" imgH="203112" progId="Equation.3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451860"/>
                        <a:ext cx="1320800" cy="366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577388"/>
              </p:ext>
            </p:extLst>
          </p:nvPr>
        </p:nvGraphicFramePr>
        <p:xfrm>
          <a:off x="609600" y="2667000"/>
          <a:ext cx="13208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0" name="Equation" r:id="rId5" imgW="774364" imgH="203112" progId="Equation.3">
                  <p:embed/>
                </p:oleObj>
              </mc:Choice>
              <mc:Fallback>
                <p:oleObj name="Equation" r:id="rId5" imgW="774364" imgH="203112" progId="Equation.3">
                  <p:embed/>
                  <p:pic>
                    <p:nvPicPr>
                      <p:cNvPr id="0" name="Picture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667000"/>
                        <a:ext cx="132080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024333"/>
              </p:ext>
            </p:extLst>
          </p:nvPr>
        </p:nvGraphicFramePr>
        <p:xfrm>
          <a:off x="609600" y="1828800"/>
          <a:ext cx="13208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" name="Equation" r:id="rId7" imgW="774364" imgH="203112" progId="Equation.3">
                  <p:embed/>
                </p:oleObj>
              </mc:Choice>
              <mc:Fallback>
                <p:oleObj name="Equation" r:id="rId7" imgW="774364" imgH="203112" progId="Equation.3">
                  <p:embed/>
                  <p:pic>
                    <p:nvPicPr>
                      <p:cNvPr id="0" name="Picture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28800"/>
                        <a:ext cx="132080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3" name="Picture 7" descr="C:\Users\Aziz\Desktop\Capture6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53000" y="1066800"/>
            <a:ext cx="3886200" cy="3604632"/>
          </a:xfrm>
          <a:prstGeom prst="rect">
            <a:avLst/>
          </a:prstGeom>
          <a:noFill/>
        </p:spPr>
      </p:pic>
      <p:pic>
        <p:nvPicPr>
          <p:cNvPr id="14" name="Picture 8" descr="C:\Users\Aziz\Desktop\Capture7.PNG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953000" y="4648200"/>
            <a:ext cx="3863748" cy="16454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96200" cy="641350"/>
          </a:xfrm>
        </p:spPr>
        <p:txBody>
          <a:bodyPr>
            <a:noAutofit/>
          </a:bodyPr>
          <a:lstStyle/>
          <a:p>
            <a:pPr algn="ctr"/>
            <a:r>
              <a:rPr lang="en-US" b="0" dirty="0" smtClean="0"/>
              <a:t>Poem Sections: The six canonical equations </a:t>
            </a:r>
            <a:r>
              <a:rPr lang="en-US" b="0" dirty="0" smtClean="0">
                <a:solidFill>
                  <a:schemeClr val="accent1"/>
                </a:solidFill>
              </a:rPr>
              <a:t/>
            </a:r>
            <a:br>
              <a:rPr lang="en-US" b="0" dirty="0" smtClean="0">
                <a:solidFill>
                  <a:schemeClr val="accent1"/>
                </a:solidFill>
              </a:rPr>
            </a:br>
            <a:endParaRPr lang="en-US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0" y="304800"/>
            <a:ext cx="6194652" cy="6934200"/>
          </a:xfrm>
        </p:spPr>
        <p:txBody>
          <a:bodyPr>
            <a:noAutofit/>
          </a:bodyPr>
          <a:lstStyle/>
          <a:p>
            <a:r>
              <a:rPr lang="en-US" sz="2300" u="sng" dirty="0" smtClean="0"/>
              <a:t>Solving Type IV</a:t>
            </a:r>
            <a:r>
              <a:rPr lang="en-US" sz="2300" dirty="0" smtClean="0"/>
              <a:t>                    and </a:t>
            </a:r>
            <a:r>
              <a:rPr lang="en-US" sz="2300" u="sng" dirty="0" smtClean="0"/>
              <a:t>Type VI</a:t>
            </a:r>
            <a:r>
              <a:rPr lang="en-US" sz="2300" dirty="0" smtClean="0"/>
              <a:t>                       </a:t>
            </a:r>
          </a:p>
          <a:p>
            <a:r>
              <a:rPr lang="en-US" sz="2300" b="1" dirty="0" smtClean="0"/>
              <a:t>Step1: </a:t>
            </a:r>
            <a:r>
              <a:rPr lang="en-US" sz="2300" dirty="0" smtClean="0"/>
              <a:t>Square half of the root:</a:t>
            </a:r>
          </a:p>
          <a:p>
            <a:r>
              <a:rPr lang="en-US" sz="2300" dirty="0" smtClean="0"/>
              <a:t>  </a:t>
            </a:r>
          </a:p>
          <a:p>
            <a:r>
              <a:rPr lang="en-US" sz="2300" dirty="0" smtClean="0"/>
              <a:t>And he calls     the bisection.</a:t>
            </a:r>
          </a:p>
          <a:p>
            <a:r>
              <a:rPr lang="en-US" sz="2300" b="1" dirty="0" smtClean="0"/>
              <a:t>Step 2: </a:t>
            </a:r>
            <a:r>
              <a:rPr lang="en-US" sz="2300" dirty="0" smtClean="0"/>
              <a:t>Add the result to the number:</a:t>
            </a:r>
          </a:p>
          <a:p>
            <a:endParaRPr lang="en-US" sz="2300" b="1" dirty="0" smtClean="0"/>
          </a:p>
          <a:p>
            <a:r>
              <a:rPr lang="en-US" sz="2300" b="1" dirty="0" smtClean="0"/>
              <a:t>Step 3: </a:t>
            </a:r>
            <a:r>
              <a:rPr lang="en-US" sz="2300" dirty="0" smtClean="0"/>
              <a:t>Find the root of the result:</a:t>
            </a:r>
          </a:p>
          <a:p>
            <a:endParaRPr lang="en-US" sz="2300" dirty="0" smtClean="0"/>
          </a:p>
          <a:p>
            <a:endParaRPr lang="en-US" sz="2300" b="1" dirty="0" smtClean="0"/>
          </a:p>
          <a:p>
            <a:r>
              <a:rPr lang="en-US" sz="2300" b="1" dirty="0" smtClean="0"/>
              <a:t>Let </a:t>
            </a:r>
          </a:p>
          <a:p>
            <a:r>
              <a:rPr lang="en-US" sz="2300" b="1" dirty="0" smtClean="0"/>
              <a:t>Step 4:</a:t>
            </a:r>
          </a:p>
          <a:p>
            <a:r>
              <a:rPr lang="en-US" sz="2300" dirty="0" smtClean="0"/>
              <a:t>In Type IV,</a:t>
            </a:r>
          </a:p>
          <a:p>
            <a:r>
              <a:rPr lang="en-US" sz="2300" dirty="0" smtClean="0"/>
              <a:t>In Type VI,</a:t>
            </a:r>
          </a:p>
          <a:p>
            <a:endParaRPr lang="en-US" sz="2300" dirty="0" smtClean="0"/>
          </a:p>
          <a:p>
            <a:r>
              <a:rPr lang="en-US" sz="2300" dirty="0" smtClean="0"/>
              <a:t>The answer will be a root in both cases.</a:t>
            </a:r>
          </a:p>
          <a:p>
            <a:endParaRPr lang="en-US" sz="2300" dirty="0" smtClean="0"/>
          </a:p>
          <a:p>
            <a:endParaRPr lang="en-US" sz="2300" dirty="0"/>
          </a:p>
        </p:txBody>
      </p:sp>
      <p:graphicFrame>
        <p:nvGraphicFramePr>
          <p:cNvPr id="71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696439"/>
              </p:ext>
            </p:extLst>
          </p:nvPr>
        </p:nvGraphicFramePr>
        <p:xfrm>
          <a:off x="152400" y="1066800"/>
          <a:ext cx="1219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" name="Equation" r:id="rId3" imgW="952087" imgH="469696" progId="Equation.3">
                  <p:embed/>
                </p:oleObj>
              </mc:Choice>
              <mc:Fallback>
                <p:oleObj name="Equation" r:id="rId3" imgW="952087" imgH="469696" progId="Equation.3">
                  <p:embed/>
                  <p:pic>
                    <p:nvPicPr>
                      <p:cNvPr id="0" name="Picture 5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066800"/>
                        <a:ext cx="12192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687004"/>
              </p:ext>
            </p:extLst>
          </p:nvPr>
        </p:nvGraphicFramePr>
        <p:xfrm>
          <a:off x="1600200" y="1524000"/>
          <a:ext cx="23903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" name="Equation" r:id="rId5" imgW="152334" imgH="393529" progId="Equation.3">
                  <p:embed/>
                </p:oleObj>
              </mc:Choice>
              <mc:Fallback>
                <p:oleObj name="Equation" r:id="rId5" imgW="152334" imgH="393529" progId="Equation.3">
                  <p:embed/>
                  <p:pic>
                    <p:nvPicPr>
                      <p:cNvPr id="0" name="Picture 5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524000"/>
                        <a:ext cx="239034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72050"/>
              </p:ext>
            </p:extLst>
          </p:nvPr>
        </p:nvGraphicFramePr>
        <p:xfrm>
          <a:off x="76200" y="2286000"/>
          <a:ext cx="148045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" name="Equation" r:id="rId7" imgW="1091726" imgH="469696" progId="Equation.3">
                  <p:embed/>
                </p:oleObj>
              </mc:Choice>
              <mc:Fallback>
                <p:oleObj name="Equation" r:id="rId7" imgW="1091726" imgH="469696" progId="Equation.3">
                  <p:embed/>
                  <p:pic>
                    <p:nvPicPr>
                      <p:cNvPr id="0" name="Picture 5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286000"/>
                        <a:ext cx="148045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631411"/>
              </p:ext>
            </p:extLst>
          </p:nvPr>
        </p:nvGraphicFramePr>
        <p:xfrm>
          <a:off x="742950" y="3124200"/>
          <a:ext cx="22288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" name="Equation" r:id="rId9" imgW="1422400" imgH="508000" progId="Equation.3">
                  <p:embed/>
                </p:oleObj>
              </mc:Choice>
              <mc:Fallback>
                <p:oleObj name="Equation" r:id="rId9" imgW="1422400" imgH="508000" progId="Equation.3">
                  <p:embed/>
                  <p:pic>
                    <p:nvPicPr>
                      <p:cNvPr id="0" name="Picture 5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3124200"/>
                        <a:ext cx="22288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760306"/>
              </p:ext>
            </p:extLst>
          </p:nvPr>
        </p:nvGraphicFramePr>
        <p:xfrm>
          <a:off x="1371601" y="4953000"/>
          <a:ext cx="106680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" name="Equation" r:id="rId11" imgW="825480" imgH="431640" progId="">
                  <p:embed/>
                </p:oleObj>
              </mc:Choice>
              <mc:Fallback>
                <p:oleObj name="Equation" r:id="rId11" imgW="825480" imgH="431640" progId="">
                  <p:embed/>
                  <p:pic>
                    <p:nvPicPr>
                      <p:cNvPr id="0" name="Picture 5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1" y="4953000"/>
                        <a:ext cx="1066800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102217"/>
              </p:ext>
            </p:extLst>
          </p:nvPr>
        </p:nvGraphicFramePr>
        <p:xfrm>
          <a:off x="1371600" y="5410200"/>
          <a:ext cx="1008063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" name="Equation" r:id="rId13" imgW="838080" imgH="431640" progId="">
                  <p:embed/>
                </p:oleObj>
              </mc:Choice>
              <mc:Fallback>
                <p:oleObj name="Equation" r:id="rId13" imgW="838080" imgH="431640" progId="">
                  <p:embed/>
                  <p:pic>
                    <p:nvPicPr>
                      <p:cNvPr id="0" name="Picture 5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410200"/>
                        <a:ext cx="1008063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717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914014"/>
              </p:ext>
            </p:extLst>
          </p:nvPr>
        </p:nvGraphicFramePr>
        <p:xfrm>
          <a:off x="1987550" y="373062"/>
          <a:ext cx="12128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" name="Equation" r:id="rId15" imgW="710891" imgH="203112" progId="Equation.3">
                  <p:embed/>
                </p:oleObj>
              </mc:Choice>
              <mc:Fallback>
                <p:oleObj name="Equation" r:id="rId15" imgW="710891" imgH="203112" progId="Equation.3">
                  <p:embed/>
                  <p:pic>
                    <p:nvPicPr>
                      <p:cNvPr id="0" name="Picture 5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373062"/>
                        <a:ext cx="121285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478642"/>
              </p:ext>
            </p:extLst>
          </p:nvPr>
        </p:nvGraphicFramePr>
        <p:xfrm>
          <a:off x="4654550" y="373062"/>
          <a:ext cx="12128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" name="Equation" r:id="rId17" imgW="710891" imgH="203112" progId="Equation.3">
                  <p:embed/>
                </p:oleObj>
              </mc:Choice>
              <mc:Fallback>
                <p:oleObj name="Equation" r:id="rId17" imgW="710891" imgH="203112" progId="Equation.3">
                  <p:embed/>
                  <p:pic>
                    <p:nvPicPr>
                      <p:cNvPr id="0" name="Picture 5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50" y="373062"/>
                        <a:ext cx="121285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7" descr="C:\Users\Aziz\Desktop\Capture6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334000" y="814968"/>
            <a:ext cx="3733800" cy="3833232"/>
          </a:xfrm>
          <a:prstGeom prst="rect">
            <a:avLst/>
          </a:prstGeom>
          <a:noFill/>
        </p:spPr>
      </p:pic>
      <p:pic>
        <p:nvPicPr>
          <p:cNvPr id="17" name="Picture 8" descr="C:\Users\Aziz\Desktop\Capture7.PNG"/>
          <p:cNvPicPr>
            <a:picLocks noGrp="1" noChangeAspect="1" noChangeArrowheads="1"/>
          </p:cNvPicPr>
          <p:nvPr>
            <p:ph idx="1"/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334000" y="4650994"/>
            <a:ext cx="3711348" cy="1749806"/>
          </a:xfrm>
          <a:prstGeom prst="rect">
            <a:avLst/>
          </a:prstGeom>
          <a:noFill/>
        </p:spPr>
      </p:pic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487813"/>
              </p:ext>
            </p:extLst>
          </p:nvPr>
        </p:nvGraphicFramePr>
        <p:xfrm>
          <a:off x="533400" y="3962400"/>
          <a:ext cx="14525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5" name="Equation" r:id="rId21" imgW="927000" imgH="507960" progId="">
                  <p:embed/>
                </p:oleObj>
              </mc:Choice>
              <mc:Fallback>
                <p:oleObj name="Equation" r:id="rId21" imgW="927000" imgH="507960" progId="">
                  <p:embed/>
                  <p:pic>
                    <p:nvPicPr>
                      <p:cNvPr id="0" name="Picture 5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962400"/>
                        <a:ext cx="145256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 of </a:t>
            </a:r>
            <a:r>
              <a:rPr lang="en-US" i="1" dirty="0" smtClean="0"/>
              <a:t>al-jabr wa’l-muqābala </a:t>
            </a:r>
          </a:p>
          <a:p>
            <a:r>
              <a:rPr lang="en-US" dirty="0" smtClean="0"/>
              <a:t>About the Author: Ibn Al-Ha’im</a:t>
            </a:r>
          </a:p>
          <a:p>
            <a:r>
              <a:rPr lang="en-US" dirty="0" smtClean="0"/>
              <a:t>About the Poem</a:t>
            </a:r>
          </a:p>
          <a:p>
            <a:r>
              <a:rPr lang="en-US" dirty="0" smtClean="0"/>
              <a:t>The Poem Manuscript</a:t>
            </a:r>
          </a:p>
          <a:p>
            <a:r>
              <a:rPr lang="en-US" dirty="0" smtClean="0"/>
              <a:t>Poem Sections</a:t>
            </a:r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Acknowledgments</a:t>
            </a:r>
          </a:p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848600" cy="76200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Poem Sections: The six canonical equations</a:t>
            </a: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1143000"/>
            <a:ext cx="4495800" cy="5257800"/>
          </a:xfrm>
        </p:spPr>
        <p:txBody>
          <a:bodyPr>
            <a:noAutofit/>
          </a:bodyPr>
          <a:lstStyle/>
          <a:p>
            <a:r>
              <a:rPr lang="en-US" sz="2000" u="sng" dirty="0"/>
              <a:t>Solving </a:t>
            </a:r>
            <a:r>
              <a:rPr lang="en-US" sz="2000" u="sng" dirty="0" smtClean="0"/>
              <a:t>Type V  </a:t>
            </a:r>
            <a:endParaRPr lang="en-US" sz="2000" dirty="0" smtClean="0"/>
          </a:p>
          <a:p>
            <a:endParaRPr lang="en-US" sz="800" dirty="0" smtClean="0"/>
          </a:p>
          <a:p>
            <a:endParaRPr lang="en-US" sz="2000" dirty="0" smtClean="0"/>
          </a:p>
          <a:p>
            <a:r>
              <a:rPr lang="en-US" sz="2000" dirty="0" smtClean="0"/>
              <a:t>The answer is a root.</a:t>
            </a:r>
          </a:p>
          <a:p>
            <a:endParaRPr lang="en-US" sz="2000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297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726497"/>
              </p:ext>
            </p:extLst>
          </p:nvPr>
        </p:nvGraphicFramePr>
        <p:xfrm>
          <a:off x="638175" y="1600200"/>
          <a:ext cx="12128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name="Equation" r:id="rId3" imgW="711000" imgH="203040" progId="Equation.3">
                  <p:embed/>
                </p:oleObj>
              </mc:Choice>
              <mc:Fallback>
                <p:oleObj name="Equation" r:id="rId3" imgW="711000" imgH="203040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1600200"/>
                        <a:ext cx="12128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7" descr="C:\Users\Aziz\Desktop\Capture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990600"/>
            <a:ext cx="3886200" cy="3604632"/>
          </a:xfrm>
          <a:prstGeom prst="rect">
            <a:avLst/>
          </a:prstGeom>
          <a:noFill/>
        </p:spPr>
      </p:pic>
      <p:pic>
        <p:nvPicPr>
          <p:cNvPr id="16" name="Picture 8" descr="C:\Users\Aziz\Desktop\Capture7.PNG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4572000"/>
            <a:ext cx="3863748" cy="18058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22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620000" cy="94615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Poem Sections: Wrap up</a:t>
            </a:r>
            <a:endParaRPr lang="en-US" sz="32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If there is more or less than one square (</a:t>
            </a:r>
            <a:r>
              <a:rPr lang="en-US" sz="2400" dirty="0" err="1" smtClean="0"/>
              <a:t>māl</a:t>
            </a:r>
            <a:r>
              <a:rPr lang="en-US" sz="2400" dirty="0" smtClean="0"/>
              <a:t>), we have to follow some steps to make it one, and Ibn al </a:t>
            </a:r>
            <a:r>
              <a:rPr lang="en-US" sz="2400" dirty="0" err="1" smtClean="0"/>
              <a:t>ha’im</a:t>
            </a:r>
            <a:r>
              <a:rPr lang="en-US" sz="2400" dirty="0" smtClean="0"/>
              <a:t> explains two methods for this in his Wrap up.</a:t>
            </a:r>
          </a:p>
          <a:p>
            <a:r>
              <a:rPr lang="en-US" sz="2400" dirty="0" smtClean="0"/>
              <a:t>The poem ends, as it started, by thanking the creator and praising his prophet. 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4818" name="Picture 2" descr="C:\Users\Aziz\Desktop\Capture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3262" y="1477840"/>
            <a:ext cx="4915326" cy="4770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poem was constructed to be used as a pedagogical tool; versified poems are easier to remember than mathematical rules [5].</a:t>
            </a:r>
          </a:p>
          <a:p>
            <a:r>
              <a:rPr lang="en-US" dirty="0" smtClean="0"/>
              <a:t>The poem abstracts the known algebra rules at that time. 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219200"/>
            <a:ext cx="8991600" cy="5638800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en-US" sz="6000" dirty="0" smtClean="0"/>
              <a:t>[</a:t>
            </a:r>
            <a:r>
              <a:rPr lang="en-US" sz="6400" dirty="0" smtClean="0"/>
              <a:t>1]</a:t>
            </a:r>
            <a:r>
              <a:rPr lang="en-US" sz="6400" b="1" dirty="0" smtClean="0"/>
              <a:t> </a:t>
            </a:r>
            <a:r>
              <a:rPr lang="en-US" sz="6400" dirty="0" smtClean="0"/>
              <a:t>(Egyptian National Library)</a:t>
            </a:r>
          </a:p>
          <a:p>
            <a:pPr>
              <a:buNone/>
            </a:pPr>
            <a:r>
              <a:rPr lang="en-US" sz="6400" dirty="0" smtClean="0">
                <a:hlinkClick r:id="rId2"/>
              </a:rPr>
              <a:t>http://www.alukah.net/library/0/99918/</a:t>
            </a:r>
            <a:endParaRPr lang="en-US" sz="6400" dirty="0" smtClean="0"/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/>
              <a:t>[2] (Library of Congress)</a:t>
            </a:r>
          </a:p>
          <a:p>
            <a:pPr>
              <a:buNone/>
            </a:pPr>
            <a:r>
              <a:rPr lang="en-US" sz="6400" dirty="0" smtClean="0">
                <a:hlinkClick r:id="rId3"/>
              </a:rPr>
              <a:t>https://www.wdl.org/ar/item/2844/</a:t>
            </a:r>
            <a:endParaRPr lang="en-US" sz="6400" dirty="0" smtClean="0"/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/>
              <a:t>[3] (First interpretation of the poem)</a:t>
            </a:r>
          </a:p>
          <a:p>
            <a:pPr>
              <a:buNone/>
            </a:pPr>
            <a:r>
              <a:rPr lang="en-US" sz="6400" dirty="0" smtClean="0">
                <a:hlinkClick r:id="rId4"/>
              </a:rPr>
              <a:t>https://dl.wdl.org/3202/service/3202.pdf</a:t>
            </a:r>
            <a:endParaRPr lang="en-US" sz="6400" dirty="0" smtClean="0"/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/>
              <a:t>[4] (Definition of </a:t>
            </a:r>
            <a:r>
              <a:rPr lang="en-US" sz="6400" i="1" dirty="0" smtClean="0"/>
              <a:t>al-jabr wa’l-muqābala</a:t>
            </a:r>
            <a:r>
              <a:rPr lang="en-US" sz="6400" dirty="0" smtClean="0"/>
              <a:t> by </a:t>
            </a:r>
            <a:r>
              <a:rPr lang="en-US" sz="6400" dirty="0" smtClean="0">
                <a:hlinkClick r:id="rId5"/>
              </a:rPr>
              <a:t>Mohammed </a:t>
            </a:r>
            <a:r>
              <a:rPr lang="en-US" sz="6400" dirty="0" err="1" smtClean="0">
                <a:hlinkClick r:id="rId5"/>
              </a:rPr>
              <a:t>ibn</a:t>
            </a:r>
            <a:r>
              <a:rPr lang="en-US" sz="6400" dirty="0" smtClean="0">
                <a:hlinkClick r:id="rId5"/>
              </a:rPr>
              <a:t>-Musa al-</a:t>
            </a:r>
            <a:r>
              <a:rPr lang="en-US" sz="6400" dirty="0" err="1" smtClean="0">
                <a:hlinkClick r:id="rId5"/>
              </a:rPr>
              <a:t>Khowarizmi</a:t>
            </a:r>
            <a:r>
              <a:rPr lang="en-US" sz="6400" dirty="0" smtClean="0"/>
              <a:t>)</a:t>
            </a:r>
          </a:p>
          <a:p>
            <a:pPr>
              <a:buNone/>
            </a:pPr>
            <a:r>
              <a:rPr lang="en-US" sz="6400" dirty="0" smtClean="0">
                <a:hlinkClick r:id="rId6"/>
              </a:rPr>
              <a:t>http://www.und.edu/instruct/lgeller/algebra.htm</a:t>
            </a:r>
            <a:endParaRPr lang="en-US" sz="6400" dirty="0" smtClean="0"/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/>
              <a:t>[5] Abdeljaouad, Mahdi, 2005b. “12th century algebra in an Arabic poem: Ibn al-Yāsamīn’s Urjūza fi’l-jabr wa'l-muqābala”. Llull 28, 181-194.</a:t>
            </a:r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/>
              <a:t>[6] (Second interpretation of the poem) </a:t>
            </a:r>
          </a:p>
          <a:p>
            <a:pPr>
              <a:buNone/>
            </a:pPr>
            <a:r>
              <a:rPr lang="en-US" sz="6400" dirty="0" smtClean="0"/>
              <a:t>  https://www.wdl.org/en/item/4291/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NMSU Department of Mathematical Sciences.</a:t>
            </a:r>
          </a:p>
          <a:p>
            <a:r>
              <a:rPr lang="en-US" dirty="0" smtClean="0"/>
              <a:t>MAA MathFest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8000" dirty="0" smtClean="0"/>
          </a:p>
          <a:p>
            <a:pPr algn="ctr">
              <a:buNone/>
            </a:pPr>
            <a:r>
              <a:rPr lang="en-US" sz="8000" dirty="0" smtClean="0"/>
              <a:t>Thank you</a:t>
            </a:r>
          </a:p>
          <a:p>
            <a:pPr algn="ctr">
              <a:buNone/>
            </a:pPr>
            <a:r>
              <a:rPr lang="en-US" sz="2800" dirty="0" smtClean="0">
                <a:hlinkClick r:id="rId2"/>
              </a:rPr>
              <a:t>ishraq@nmsu.edu</a:t>
            </a:r>
            <a:endParaRPr lang="en-US" sz="2800" dirty="0" smtClean="0"/>
          </a:p>
          <a:p>
            <a:pPr algn="ctr">
              <a:buNone/>
            </a:pPr>
            <a:r>
              <a:rPr lang="en-US" sz="2800" dirty="0" smtClean="0">
                <a:hlinkClick r:id="rId3"/>
              </a:rPr>
              <a:t>ishraq1980@yahoo.com</a:t>
            </a:r>
            <a:endParaRPr lang="en-US" sz="2800" dirty="0" smtClean="0"/>
          </a:p>
          <a:p>
            <a:pPr algn="ctr">
              <a:buNone/>
            </a:pPr>
            <a:endParaRPr lang="en-US" sz="2800" dirty="0" smtClean="0"/>
          </a:p>
          <a:p>
            <a:pPr algn="ctr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848600" cy="76200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Poem Sections: The six canonical equations</a:t>
            </a: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1143000"/>
            <a:ext cx="4495800" cy="5257800"/>
          </a:xfrm>
        </p:spPr>
        <p:txBody>
          <a:bodyPr>
            <a:noAutofit/>
          </a:bodyPr>
          <a:lstStyle/>
          <a:p>
            <a:r>
              <a:rPr lang="en-US" sz="2000" u="sng" dirty="0" smtClean="0"/>
              <a:t>Solve Type V</a:t>
            </a:r>
            <a:r>
              <a:rPr lang="en-US" sz="2000" dirty="0" smtClean="0"/>
              <a:t>                            by following these steps:</a:t>
            </a:r>
          </a:p>
          <a:p>
            <a:r>
              <a:rPr lang="en-US" sz="2000" b="1" dirty="0" smtClean="0"/>
              <a:t>Case 1</a:t>
            </a:r>
            <a:r>
              <a:rPr lang="en-US" sz="2000" dirty="0" smtClean="0"/>
              <a:t>.  If </a:t>
            </a:r>
          </a:p>
          <a:p>
            <a:r>
              <a:rPr lang="en-US" sz="2000" b="1" dirty="0" smtClean="0"/>
              <a:t>Step 1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Subtract the number from the square of the bisection. </a:t>
            </a:r>
          </a:p>
          <a:p>
            <a:r>
              <a:rPr lang="en-US" sz="2000" b="1" dirty="0" smtClean="0"/>
              <a:t>Step 2:</a:t>
            </a:r>
          </a:p>
          <a:p>
            <a:r>
              <a:rPr lang="en-US" sz="2000" dirty="0" smtClean="0"/>
              <a:t>Find the root of the answer.</a:t>
            </a:r>
          </a:p>
          <a:p>
            <a:r>
              <a:rPr lang="en-US" sz="2000" b="1" dirty="0" smtClean="0"/>
              <a:t>Step 3:</a:t>
            </a:r>
          </a:p>
          <a:p>
            <a:r>
              <a:rPr lang="en-US" sz="2000" dirty="0" smtClean="0"/>
              <a:t>Subtract the radical from the bisection, or add the radical to the bisection.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800" dirty="0" smtClean="0"/>
          </a:p>
          <a:p>
            <a:r>
              <a:rPr lang="en-US" sz="2000" dirty="0" smtClean="0"/>
              <a:t>The answer is a root.</a:t>
            </a:r>
          </a:p>
          <a:p>
            <a:endParaRPr lang="en-US" sz="2000" dirty="0" smtClean="0"/>
          </a:p>
        </p:txBody>
      </p:sp>
      <p:graphicFrame>
        <p:nvGraphicFramePr>
          <p:cNvPr id="297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676247"/>
              </p:ext>
            </p:extLst>
          </p:nvPr>
        </p:nvGraphicFramePr>
        <p:xfrm>
          <a:off x="2133600" y="2819400"/>
          <a:ext cx="1447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5" name="Equation" r:id="rId3" imgW="1091726" imgH="469696" progId="Equation.3">
                  <p:embed/>
                </p:oleObj>
              </mc:Choice>
              <mc:Fallback>
                <p:oleObj name="Equation" r:id="rId3" imgW="1091726" imgH="469696" progId="Equation.3">
                  <p:embed/>
                  <p:pic>
                    <p:nvPicPr>
                      <p:cNvPr id="0" name="Picture 3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19400"/>
                        <a:ext cx="1447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155928"/>
              </p:ext>
            </p:extLst>
          </p:nvPr>
        </p:nvGraphicFramePr>
        <p:xfrm>
          <a:off x="3505200" y="3429000"/>
          <a:ext cx="1240969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6" name="Equation" r:id="rId5" imgW="685800" imgH="508000" progId="Equation.3">
                  <p:embed/>
                </p:oleObj>
              </mc:Choice>
              <mc:Fallback>
                <p:oleObj name="Equation" r:id="rId5" imgW="685800" imgH="508000" progId="Equation.3">
                  <p:embed/>
                  <p:pic>
                    <p:nvPicPr>
                      <p:cNvPr id="0" name="Picture 3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429000"/>
                        <a:ext cx="1240969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384519"/>
              </p:ext>
            </p:extLst>
          </p:nvPr>
        </p:nvGraphicFramePr>
        <p:xfrm>
          <a:off x="609600" y="4927600"/>
          <a:ext cx="1447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7" name="Equation" r:id="rId7" imgW="1066800" imgH="508000" progId="Equation.3">
                  <p:embed/>
                </p:oleObj>
              </mc:Choice>
              <mc:Fallback>
                <p:oleObj name="Equation" r:id="rId7" imgW="1066800" imgH="508000" progId="Equation.3">
                  <p:embed/>
                  <p:pic>
                    <p:nvPicPr>
                      <p:cNvPr id="0" name="Picture 3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927600"/>
                        <a:ext cx="14478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013931"/>
              </p:ext>
            </p:extLst>
          </p:nvPr>
        </p:nvGraphicFramePr>
        <p:xfrm>
          <a:off x="533400" y="5562600"/>
          <a:ext cx="1600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8" name="Equation" r:id="rId9" imgW="1066800" imgH="508000" progId="Equation.3">
                  <p:embed/>
                </p:oleObj>
              </mc:Choice>
              <mc:Fallback>
                <p:oleObj name="Equation" r:id="rId9" imgW="1066800" imgH="508000" progId="Equation.3">
                  <p:embed/>
                  <p:pic>
                    <p:nvPicPr>
                      <p:cNvPr id="0" name="Picture 3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562600"/>
                        <a:ext cx="16002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207962"/>
              </p:ext>
            </p:extLst>
          </p:nvPr>
        </p:nvGraphicFramePr>
        <p:xfrm>
          <a:off x="1673225" y="1730375"/>
          <a:ext cx="84137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9" name="Equation" r:id="rId11" imgW="571320" imgH="469800" progId="">
                  <p:embed/>
                </p:oleObj>
              </mc:Choice>
              <mc:Fallback>
                <p:oleObj name="Equation" r:id="rId11" imgW="571320" imgH="469800" progId="">
                  <p:embed/>
                  <p:pic>
                    <p:nvPicPr>
                      <p:cNvPr id="0" name="Picture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225" y="1730375"/>
                        <a:ext cx="841375" cy="554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297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805006"/>
              </p:ext>
            </p:extLst>
          </p:nvPr>
        </p:nvGraphicFramePr>
        <p:xfrm>
          <a:off x="2057400" y="1143000"/>
          <a:ext cx="132080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0" name="Equation" r:id="rId13" imgW="774364" imgH="203112" progId="Equation.3">
                  <p:embed/>
                </p:oleObj>
              </mc:Choice>
              <mc:Fallback>
                <p:oleObj name="Equation" r:id="rId13" imgW="774364" imgH="203112" progId="Equation.3">
                  <p:embed/>
                  <p:pic>
                    <p:nvPicPr>
                      <p:cNvPr id="0" name="Picture 3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43000"/>
                        <a:ext cx="1320800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7" descr="C:\Users\Aziz\Desktop\Capture6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29200" y="990600"/>
            <a:ext cx="3886200" cy="3604632"/>
          </a:xfrm>
          <a:prstGeom prst="rect">
            <a:avLst/>
          </a:prstGeom>
          <a:noFill/>
        </p:spPr>
      </p:pic>
      <p:pic>
        <p:nvPicPr>
          <p:cNvPr id="16" name="Picture 8" descr="C:\Users\Aziz\Desktop\Capture7.PNG"/>
          <p:cNvPicPr>
            <a:picLocks noGrp="1" noChangeAspect="1" noChangeArrowheads="1"/>
          </p:cNvPicPr>
          <p:nvPr>
            <p:ph idx="1"/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029200" y="4572000"/>
            <a:ext cx="3863748" cy="18058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12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848600" cy="76200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Poem Sections: The six canonical equations </a:t>
            </a: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000" dirty="0"/>
              <a:t> </a:t>
            </a:r>
            <a:r>
              <a:rPr lang="en-US" sz="2000" b="1" dirty="0" smtClean="0"/>
              <a:t>Case 2</a:t>
            </a:r>
            <a:r>
              <a:rPr lang="en-US" sz="2000" dirty="0" smtClean="0"/>
              <a:t>. If              ,  it is impossible to find the solution.</a:t>
            </a:r>
          </a:p>
          <a:p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b="1" dirty="0" smtClean="0"/>
              <a:t>Case 3</a:t>
            </a:r>
            <a:r>
              <a:rPr lang="en-US" sz="2000" dirty="0" smtClean="0"/>
              <a:t>. If               , then the root is the bisection.</a:t>
            </a:r>
            <a:endParaRPr lang="en-US" sz="2000" dirty="0"/>
          </a:p>
        </p:txBody>
      </p:sp>
      <p:graphicFrame>
        <p:nvGraphicFramePr>
          <p:cNvPr id="29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808776"/>
              </p:ext>
            </p:extLst>
          </p:nvPr>
        </p:nvGraphicFramePr>
        <p:xfrm>
          <a:off x="1581150" y="2085975"/>
          <a:ext cx="8572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1" name="Equation" r:id="rId3" imgW="571320" imgH="469800" progId="">
                  <p:embed/>
                </p:oleObj>
              </mc:Choice>
              <mc:Fallback>
                <p:oleObj name="Equation" r:id="rId3" imgW="571320" imgH="469800" progId="">
                  <p:embed/>
                  <p:pic>
                    <p:nvPicPr>
                      <p:cNvPr id="0" name="Picture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2085975"/>
                        <a:ext cx="8572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Picture 7" descr="C:\Users\Aziz\Desktop\Capture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1143000"/>
            <a:ext cx="3886200" cy="3376032"/>
          </a:xfrm>
          <a:prstGeom prst="rect">
            <a:avLst/>
          </a:prstGeom>
          <a:noFill/>
        </p:spPr>
      </p:pic>
      <p:pic>
        <p:nvPicPr>
          <p:cNvPr id="12" name="Picture 8" descr="C:\Users\Aziz\Desktop\Capture7.PNG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4495800"/>
            <a:ext cx="3863748" cy="1541102"/>
          </a:xfrm>
          <a:prstGeom prst="rect">
            <a:avLst/>
          </a:prstGeom>
          <a:noFill/>
        </p:spPr>
      </p:pic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322884"/>
              </p:ext>
            </p:extLst>
          </p:nvPr>
        </p:nvGraphicFramePr>
        <p:xfrm>
          <a:off x="1600200" y="3438525"/>
          <a:ext cx="8572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2" name="Equation" r:id="rId7" imgW="571320" imgH="469800" progId="">
                  <p:embed/>
                </p:oleObj>
              </mc:Choice>
              <mc:Fallback>
                <p:oleObj name="Equation" r:id="rId7" imgW="571320" imgH="469800" progId="">
                  <p:embed/>
                  <p:pic>
                    <p:nvPicPr>
                      <p:cNvPr id="0" name="Picture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438525"/>
                        <a:ext cx="8572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68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620000" cy="94615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Poem Sections: Wrap up 1</a:t>
            </a:r>
            <a:endParaRPr lang="en-US" sz="32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762000"/>
            <a:ext cx="4648200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 the Wrap up, Ibn al-ha’im explained two methods to solve the six canonical equations when there are less than or more than one Mal (square).</a:t>
            </a:r>
          </a:p>
          <a:p>
            <a:r>
              <a:rPr lang="en-US" sz="2400" b="1" dirty="0" smtClean="0"/>
              <a:t>First Method </a:t>
            </a:r>
            <a:r>
              <a:rPr lang="en-US" sz="2400" dirty="0" smtClean="0"/>
              <a:t>(General method):</a:t>
            </a:r>
          </a:p>
          <a:p>
            <a:r>
              <a:rPr lang="en-US" sz="2400" b="1" dirty="0" smtClean="0"/>
              <a:t>Example:</a:t>
            </a:r>
            <a:r>
              <a:rPr lang="en-US" sz="2400" dirty="0" smtClean="0"/>
              <a:t> If you want to solve    </a:t>
            </a:r>
          </a:p>
          <a:p>
            <a:endParaRPr lang="en-US" sz="2000" dirty="0" smtClean="0"/>
          </a:p>
          <a:p>
            <a:r>
              <a:rPr lang="en-US" sz="2000" b="1" dirty="0" smtClean="0"/>
              <a:t>Step 1</a:t>
            </a:r>
            <a:r>
              <a:rPr lang="en-US" sz="2000" dirty="0" smtClean="0"/>
              <a:t>:Divide 1 by the number of squares (amwal)</a:t>
            </a:r>
          </a:p>
          <a:p>
            <a:endParaRPr lang="en-US" sz="2000" dirty="0" smtClean="0"/>
          </a:p>
          <a:p>
            <a:r>
              <a:rPr lang="en-US" sz="2000" b="1" dirty="0" smtClean="0"/>
              <a:t>Step 2</a:t>
            </a:r>
            <a:r>
              <a:rPr lang="en-US" sz="2000" dirty="0" smtClean="0"/>
              <a:t>: Multiply your equation by the result, then your equation will be</a:t>
            </a:r>
          </a:p>
          <a:p>
            <a:endParaRPr lang="en-US" sz="2000" dirty="0" smtClean="0"/>
          </a:p>
          <a:p>
            <a:r>
              <a:rPr lang="en-US" sz="2000" dirty="0" smtClean="0"/>
              <a:t>Now follow the same steps to solve this equation of Type IV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4818" name="Picture 2" descr="C:\Users\Aziz\Desktop\Capture8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477840"/>
            <a:ext cx="4610526" cy="4770560"/>
          </a:xfrm>
          <a:prstGeom prst="rect">
            <a:avLst/>
          </a:prstGeom>
          <a:noFill/>
        </p:spPr>
      </p:pic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76200" y="3429000"/>
          <a:ext cx="15240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9" name="Equation" r:id="rId4" imgW="977476" imgH="393529" progId="Equation.3">
                  <p:embed/>
                </p:oleObj>
              </mc:Choice>
              <mc:Fallback>
                <p:oleObj name="Equation" r:id="rId4" imgW="977476" imgH="393529" progId="Equation.3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429000"/>
                        <a:ext cx="15240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990600" y="4267200"/>
          <a:ext cx="711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0" name="Equation" r:id="rId6" imgW="406224" imgH="571252" progId="Equation.3">
                  <p:embed/>
                </p:oleObj>
              </mc:Choice>
              <mc:Fallback>
                <p:oleObj name="Equation" r:id="rId6" imgW="406224" imgH="571252" progId="Equation.3">
                  <p:embed/>
                  <p:pic>
                    <p:nvPicPr>
                      <p:cNvPr id="0" name="Picture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267200"/>
                        <a:ext cx="7112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152400" y="5638800"/>
          <a:ext cx="1346200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1" name="Equation" r:id="rId8" imgW="863225" imgH="203112" progId="Equation.3">
                  <p:embed/>
                </p:oleObj>
              </mc:Choice>
              <mc:Fallback>
                <p:oleObj name="Equation" r:id="rId8" imgW="863225" imgH="203112" progId="Equation.3">
                  <p:embed/>
                  <p:pic>
                    <p:nvPicPr>
                      <p:cNvPr id="0" name="Picture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638800"/>
                        <a:ext cx="1346200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620000" cy="94615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Poem Sections: Wrap up 2</a:t>
            </a:r>
            <a:endParaRPr lang="en-US" sz="32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609600"/>
            <a:ext cx="6019800" cy="6248400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smtClean="0"/>
              <a:t>Second Method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If you want to solve</a:t>
            </a:r>
          </a:p>
          <a:p>
            <a:r>
              <a:rPr lang="en-US" sz="2000" dirty="0" smtClean="0"/>
              <a:t>Step 1: Multiply your equation by a</a:t>
            </a:r>
          </a:p>
          <a:p>
            <a:endParaRPr lang="en-US" sz="2000" dirty="0" smtClean="0"/>
          </a:p>
          <a:p>
            <a:r>
              <a:rPr lang="en-US" sz="2000" dirty="0" smtClean="0"/>
              <a:t>Step 2: Assume that</a:t>
            </a:r>
          </a:p>
          <a:p>
            <a:r>
              <a:rPr lang="en-US" sz="2000" dirty="0" smtClean="0"/>
              <a:t>Your equation will be </a:t>
            </a:r>
          </a:p>
          <a:p>
            <a:r>
              <a:rPr lang="en-US" sz="2000" b="1" dirty="0" smtClean="0"/>
              <a:t>Step 3</a:t>
            </a:r>
            <a:r>
              <a:rPr lang="en-US" sz="2000" b="1" dirty="0" smtClean="0"/>
              <a:t>: </a:t>
            </a:r>
            <a:r>
              <a:rPr lang="en-US" sz="2000" dirty="0" smtClean="0"/>
              <a:t>Find the value of </a:t>
            </a:r>
            <a:r>
              <a:rPr lang="en-US" sz="2000" dirty="0"/>
              <a:t> </a:t>
            </a:r>
            <a:r>
              <a:rPr lang="en-US" sz="2000" dirty="0" smtClean="0"/>
              <a:t>    by Solving the equation as mentioned before</a:t>
            </a:r>
          </a:p>
          <a:p>
            <a:r>
              <a:rPr lang="en-US" sz="2000" b="1" dirty="0" smtClean="0"/>
              <a:t>Step 4: </a:t>
            </a:r>
            <a:r>
              <a:rPr lang="en-US" sz="2000" dirty="0" smtClean="0"/>
              <a:t>Divide       by a to find the value of x.</a:t>
            </a:r>
          </a:p>
          <a:p>
            <a:r>
              <a:rPr lang="en-US" sz="2400" b="1" dirty="0" smtClean="0"/>
              <a:t>Example: </a:t>
            </a:r>
            <a:r>
              <a:rPr lang="en-US" sz="2400" dirty="0" smtClean="0"/>
              <a:t>Solve    </a:t>
            </a:r>
          </a:p>
          <a:p>
            <a:r>
              <a:rPr lang="en-US" sz="2000" dirty="0" smtClean="0"/>
              <a:t>Step 1: Multiply your equation by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Step 2: Assume that </a:t>
            </a:r>
          </a:p>
          <a:p>
            <a:r>
              <a:rPr lang="en-US" sz="2000" dirty="0" smtClean="0"/>
              <a:t>Your equation will be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Step 3</a:t>
            </a:r>
            <a:r>
              <a:rPr lang="en-US" sz="2000" b="1" dirty="0" smtClean="0"/>
              <a:t>:</a:t>
            </a:r>
          </a:p>
          <a:p>
            <a:r>
              <a:rPr lang="en-US" sz="2000" b="1" dirty="0" smtClean="0"/>
              <a:t>Step 4:</a:t>
            </a:r>
            <a:endParaRPr lang="en-US" sz="2000" b="1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4818" name="Picture 2" descr="C:\Users\Aziz\Desktop\Capture8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477840"/>
            <a:ext cx="3086526" cy="4770560"/>
          </a:xfrm>
          <a:prstGeom prst="rect">
            <a:avLst/>
          </a:prstGeom>
          <a:noFill/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9" name="Equation" r:id="rId4" imgW="391303" imgH="739129" progId="Equation.3">
                  <p:embed/>
                </p:oleObj>
              </mc:Choice>
              <mc:Fallback>
                <p:oleObj name="Equation" r:id="rId4" imgW="391303" imgH="739129" progId="Equation.3">
                  <p:embed/>
                  <p:pic>
                    <p:nvPicPr>
                      <p:cNvPr id="0" name="Picture 9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6"/>
          <p:cNvGraphicFramePr>
            <a:graphicFrameLocks noChangeAspect="1"/>
          </p:cNvGraphicFramePr>
          <p:nvPr/>
        </p:nvGraphicFramePr>
        <p:xfrm>
          <a:off x="2057400" y="881063"/>
          <a:ext cx="15382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0" name="Equation" r:id="rId6" imgW="774364" imgH="457002" progId="Equation.3">
                  <p:embed/>
                </p:oleObj>
              </mc:Choice>
              <mc:Fallback>
                <p:oleObj name="Equation" r:id="rId6" imgW="774364" imgH="457002" progId="Equation.3">
                  <p:embed/>
                  <p:pic>
                    <p:nvPicPr>
                      <p:cNvPr id="0" name="Picture 9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881063"/>
                        <a:ext cx="1538287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76200" y="1020763"/>
          <a:ext cx="2422525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1" name="Equation" r:id="rId8" imgW="1218671" imgH="672808" progId="Equation.3">
                  <p:embed/>
                </p:oleObj>
              </mc:Choice>
              <mc:Fallback>
                <p:oleObj name="Equation" r:id="rId8" imgW="1218671" imgH="672808" progId="Equation.3">
                  <p:embed/>
                  <p:pic>
                    <p:nvPicPr>
                      <p:cNvPr id="0" name="Picture 9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020763"/>
                        <a:ext cx="2422525" cy="111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575492"/>
              </p:ext>
            </p:extLst>
          </p:nvPr>
        </p:nvGraphicFramePr>
        <p:xfrm>
          <a:off x="2133600" y="1835150"/>
          <a:ext cx="95726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2" name="Equation" r:id="rId10" imgW="482391" imgH="431613" progId="Equation.3">
                  <p:embed/>
                </p:oleObj>
              </mc:Choice>
              <mc:Fallback>
                <p:oleObj name="Equation" r:id="rId10" imgW="482391" imgH="431613" progId="Equation.3">
                  <p:embed/>
                  <p:pic>
                    <p:nvPicPr>
                      <p:cNvPr id="0" name="Picture 9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835150"/>
                        <a:ext cx="957263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935892"/>
              </p:ext>
            </p:extLst>
          </p:nvPr>
        </p:nvGraphicFramePr>
        <p:xfrm>
          <a:off x="2222500" y="2100263"/>
          <a:ext cx="17399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3" name="Equation" r:id="rId12" imgW="876300" imgH="457200" progId="Equation.3">
                  <p:embed/>
                </p:oleObj>
              </mc:Choice>
              <mc:Fallback>
                <p:oleObj name="Equation" r:id="rId12" imgW="876300" imgH="457200" progId="Equation.3">
                  <p:embed/>
                  <p:pic>
                    <p:nvPicPr>
                      <p:cNvPr id="0" name="Picture 9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2100263"/>
                        <a:ext cx="173990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075413"/>
              </p:ext>
            </p:extLst>
          </p:nvPr>
        </p:nvGraphicFramePr>
        <p:xfrm>
          <a:off x="1917700" y="3111500"/>
          <a:ext cx="1663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4" name="Equation" r:id="rId14" imgW="1066337" imgH="393529" progId="Equation.3">
                  <p:embed/>
                </p:oleObj>
              </mc:Choice>
              <mc:Fallback>
                <p:oleObj name="Equation" r:id="rId14" imgW="1066337" imgH="393529" progId="Equation.3">
                  <p:embed/>
                  <p:pic>
                    <p:nvPicPr>
                      <p:cNvPr id="0" name="Picture 9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3111500"/>
                        <a:ext cx="16637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5" name="Equation" r:id="rId16" imgW="391303" imgH="739129" progId="Equation.3">
                  <p:embed/>
                </p:oleObj>
              </mc:Choice>
              <mc:Fallback>
                <p:oleObj name="Equation" r:id="rId16" imgW="391303" imgH="739129" progId="Equation.3">
                  <p:embed/>
                  <p:pic>
                    <p:nvPicPr>
                      <p:cNvPr id="0" name="Picture 9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77164"/>
              </p:ext>
            </p:extLst>
          </p:nvPr>
        </p:nvGraphicFramePr>
        <p:xfrm>
          <a:off x="3429000" y="3492500"/>
          <a:ext cx="4254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6" name="Equation" r:id="rId17" imgW="241195" imgH="393529" progId="Equation.3">
                  <p:embed/>
                </p:oleObj>
              </mc:Choice>
              <mc:Fallback>
                <p:oleObj name="Equation" r:id="rId17" imgW="241195" imgH="393529" progId="Equation.3">
                  <p:embed/>
                  <p:pic>
                    <p:nvPicPr>
                      <p:cNvPr id="0" name="Picture 9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492500"/>
                        <a:ext cx="4254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7" name="Object 13"/>
          <p:cNvGraphicFramePr>
            <a:graphicFrameLocks noChangeAspect="1"/>
          </p:cNvGraphicFramePr>
          <p:nvPr/>
        </p:nvGraphicFramePr>
        <p:xfrm>
          <a:off x="2133600" y="4495800"/>
          <a:ext cx="130968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7" name="Equation" r:id="rId19" imgW="660113" imgH="609336" progId="Equation.3">
                  <p:embed/>
                </p:oleObj>
              </mc:Choice>
              <mc:Fallback>
                <p:oleObj name="Equation" r:id="rId19" imgW="660113" imgH="609336" progId="Equation.3">
                  <p:embed/>
                  <p:pic>
                    <p:nvPicPr>
                      <p:cNvPr id="0" name="Picture 9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95800"/>
                        <a:ext cx="1309688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8" name="Object 14"/>
          <p:cNvGraphicFramePr>
            <a:graphicFrameLocks noChangeAspect="1"/>
          </p:cNvGraphicFramePr>
          <p:nvPr/>
        </p:nvGraphicFramePr>
        <p:xfrm>
          <a:off x="76200" y="3470275"/>
          <a:ext cx="34321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8" name="Equation" r:id="rId21" imgW="1727200" imgH="850900" progId="Equation.3">
                  <p:embed/>
                </p:oleObj>
              </mc:Choice>
              <mc:Fallback>
                <p:oleObj name="Equation" r:id="rId21" imgW="1727200" imgH="850900" progId="Equation.3">
                  <p:embed/>
                  <p:pic>
                    <p:nvPicPr>
                      <p:cNvPr id="0" name="Picture 9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470275"/>
                        <a:ext cx="343217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9" name="Object 15"/>
          <p:cNvGraphicFramePr>
            <a:graphicFrameLocks noChangeAspect="1"/>
          </p:cNvGraphicFramePr>
          <p:nvPr/>
        </p:nvGraphicFramePr>
        <p:xfrm>
          <a:off x="76200" y="4876800"/>
          <a:ext cx="2119312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9" name="Equation" r:id="rId23" imgW="1066800" imgH="685800" progId="Equation.3">
                  <p:embed/>
                </p:oleObj>
              </mc:Choice>
              <mc:Fallback>
                <p:oleObj name="Equation" r:id="rId23" imgW="1066800" imgH="685800" progId="Equation.3">
                  <p:embed/>
                  <p:pic>
                    <p:nvPicPr>
                      <p:cNvPr id="0" name="Picture 9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876800"/>
                        <a:ext cx="2119312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390211"/>
              </p:ext>
            </p:extLst>
          </p:nvPr>
        </p:nvGraphicFramePr>
        <p:xfrm>
          <a:off x="885825" y="6172200"/>
          <a:ext cx="24669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0" name="Equation" r:id="rId25" imgW="1028520" imgH="583920" progId="">
                  <p:embed/>
                </p:oleObj>
              </mc:Choice>
              <mc:Fallback>
                <p:oleObj name="Equation" r:id="rId25" imgW="1028520" imgH="583920" progId="">
                  <p:embed/>
                  <p:pic>
                    <p:nvPicPr>
                      <p:cNvPr id="0" name="Picture 9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6172200"/>
                        <a:ext cx="24669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905515"/>
              </p:ext>
            </p:extLst>
          </p:nvPr>
        </p:nvGraphicFramePr>
        <p:xfrm>
          <a:off x="762000" y="5664200"/>
          <a:ext cx="23352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1" name="Equation" r:id="rId27" imgW="1930400" imgH="508000" progId="Equation.3">
                  <p:embed/>
                </p:oleObj>
              </mc:Choice>
              <mc:Fallback>
                <p:oleObj name="Equation" r:id="rId27" imgW="1930400" imgH="508000" progId="Equation.3">
                  <p:embed/>
                  <p:pic>
                    <p:nvPicPr>
                      <p:cNvPr id="0" name="Picture 9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664200"/>
                        <a:ext cx="23352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108016"/>
              </p:ext>
            </p:extLst>
          </p:nvPr>
        </p:nvGraphicFramePr>
        <p:xfrm>
          <a:off x="2438400" y="2387601"/>
          <a:ext cx="352425" cy="660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2" name="Equation" r:id="rId29" imgW="177480" imgH="406080" progId="">
                  <p:embed/>
                </p:oleObj>
              </mc:Choice>
              <mc:Fallback>
                <p:oleObj name="Equation" r:id="rId29" imgW="177480" imgH="406080" progId="">
                  <p:embed/>
                  <p:pic>
                    <p:nvPicPr>
                      <p:cNvPr id="0" name="Picture 9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387601"/>
                        <a:ext cx="352425" cy="660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211756"/>
              </p:ext>
            </p:extLst>
          </p:nvPr>
        </p:nvGraphicFramePr>
        <p:xfrm>
          <a:off x="1476375" y="2921001"/>
          <a:ext cx="352425" cy="660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3" name="Equation" r:id="rId31" imgW="177480" imgH="406080" progId="">
                  <p:embed/>
                </p:oleObj>
              </mc:Choice>
              <mc:Fallback>
                <p:oleObj name="Equation" r:id="rId31" imgW="177480" imgH="406080" progId="">
                  <p:embed/>
                  <p:pic>
                    <p:nvPicPr>
                      <p:cNvPr id="0" name="Picture 9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921001"/>
                        <a:ext cx="352425" cy="660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 of </a:t>
            </a:r>
            <a:r>
              <a:rPr lang="en-US" i="1" dirty="0" smtClean="0"/>
              <a:t>al-jabr wa’l-muqābala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F</a:t>
            </a:r>
            <a:r>
              <a:rPr lang="en-US" sz="2600" dirty="0" smtClean="0"/>
              <a:t>rom Al-Khwarizmi [4](780-850 AD) the word </a:t>
            </a:r>
            <a:r>
              <a:rPr lang="en-US" sz="2600" i="1" dirty="0" smtClean="0"/>
              <a:t>algebra</a:t>
            </a:r>
            <a:r>
              <a:rPr lang="en-US" sz="2600" dirty="0" smtClean="0"/>
              <a:t>  is a Latin variant of the Arabic word </a:t>
            </a:r>
            <a:r>
              <a:rPr lang="en-US" sz="2600" i="1" dirty="0" smtClean="0"/>
              <a:t>al-jabr.</a:t>
            </a:r>
            <a:r>
              <a:rPr lang="en-US" sz="2600" dirty="0" smtClean="0"/>
              <a:t>  </a:t>
            </a:r>
          </a:p>
          <a:p>
            <a:r>
              <a:rPr lang="en-US" sz="2600" i="1" dirty="0" smtClean="0"/>
              <a:t>al-jabr and al-muqubalah</a:t>
            </a:r>
            <a:r>
              <a:rPr lang="en-US" sz="2600" dirty="0" smtClean="0"/>
              <a:t>  are two basic operations in solving equations:</a:t>
            </a:r>
          </a:p>
          <a:p>
            <a:pPr lvl="1"/>
            <a:r>
              <a:rPr lang="en-US" sz="2200" i="1" dirty="0" smtClean="0"/>
              <a:t>Jabr</a:t>
            </a:r>
            <a:r>
              <a:rPr lang="en-US" sz="2200" dirty="0" smtClean="0"/>
              <a:t> was to transpose subtracted terms to the other side of the equation. </a:t>
            </a:r>
          </a:p>
          <a:p>
            <a:pPr lvl="1"/>
            <a:r>
              <a:rPr lang="en-US" sz="2200" i="1" dirty="0" smtClean="0"/>
              <a:t>Muqubalah</a:t>
            </a:r>
            <a:r>
              <a:rPr lang="en-US" sz="2200" dirty="0" smtClean="0"/>
              <a:t> was to cancel like terms on opposite sides of the equation. </a:t>
            </a:r>
          </a:p>
          <a:p>
            <a:r>
              <a:rPr lang="en-US" sz="2600" dirty="0" smtClean="0"/>
              <a:t>Eventually al-</a:t>
            </a:r>
            <a:r>
              <a:rPr lang="en-US" sz="2600" i="1" dirty="0" smtClean="0"/>
              <a:t>muqabalah</a:t>
            </a:r>
            <a:r>
              <a:rPr lang="en-US" sz="2600" dirty="0" smtClean="0"/>
              <a:t> was left behind, and this type of math became known as algebra in many languages.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Author: Ibn Al-Ha’im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Full name : Ahmad bin (son of) </a:t>
            </a:r>
            <a:r>
              <a:rPr lang="en-US" sz="2600" dirty="0"/>
              <a:t>Imad Eddin </a:t>
            </a:r>
            <a:r>
              <a:rPr lang="en-US" sz="2600" dirty="0" smtClean="0"/>
              <a:t>bin (son of) Ali (AKA </a:t>
            </a:r>
            <a:r>
              <a:rPr lang="en-US" sz="2600" dirty="0"/>
              <a:t>Ibn Al </a:t>
            </a:r>
            <a:r>
              <a:rPr lang="en-US" sz="2600" dirty="0" err="1" smtClean="0"/>
              <a:t>Ha’im</a:t>
            </a:r>
            <a:r>
              <a:rPr lang="en-US" sz="2600" dirty="0" smtClean="0"/>
              <a:t>)</a:t>
            </a:r>
          </a:p>
          <a:p>
            <a:endParaRPr lang="en-US" sz="900" dirty="0" smtClean="0"/>
          </a:p>
          <a:p>
            <a:r>
              <a:rPr lang="en-US" sz="2600" dirty="0" smtClean="0"/>
              <a:t>Mathematician and theological scholar</a:t>
            </a:r>
          </a:p>
          <a:p>
            <a:endParaRPr lang="en-US" sz="900" dirty="0" smtClean="0"/>
          </a:p>
          <a:p>
            <a:r>
              <a:rPr lang="en-US" sz="2600" dirty="0" smtClean="0"/>
              <a:t>He was born in Egypt, 1356 – 1412 AD (753-815 AH)</a:t>
            </a:r>
          </a:p>
          <a:p>
            <a:endParaRPr lang="en-US" sz="900" dirty="0" smtClean="0"/>
          </a:p>
          <a:p>
            <a:r>
              <a:rPr lang="en-US" sz="2600" dirty="0" smtClean="0"/>
              <a:t>He lived in Jerusalem (he was AKA Al-Maqdisi, which means “from Jerusalem”)</a:t>
            </a:r>
          </a:p>
          <a:p>
            <a:endParaRPr lang="en-US" sz="900" dirty="0" smtClean="0"/>
          </a:p>
          <a:p>
            <a:r>
              <a:rPr lang="en-US" sz="2600" dirty="0" smtClean="0"/>
              <a:t>He worked in Jerusalem to teach mathematics </a:t>
            </a:r>
          </a:p>
          <a:p>
            <a:endParaRPr lang="en-US" sz="900" dirty="0" smtClean="0"/>
          </a:p>
          <a:p>
            <a:r>
              <a:rPr lang="en-US" sz="2600" dirty="0" smtClean="0"/>
              <a:t>His way of teaching was based on piety </a:t>
            </a:r>
          </a:p>
          <a:p>
            <a:pPr lvl="1"/>
            <a:r>
              <a:rPr lang="en-US" sz="2600" dirty="0" smtClean="0"/>
              <a:t>He urged his students to be exemplary in working hard and sticking to religion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Poem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Al Mkni fi’l-jabr wa’l-muqābala</a:t>
            </a:r>
          </a:p>
          <a:p>
            <a:pPr>
              <a:buNone/>
            </a:pPr>
            <a:r>
              <a:rPr lang="en-US" i="1" dirty="0" smtClean="0"/>
              <a:t> </a:t>
            </a:r>
            <a:r>
              <a:rPr lang="en-US" dirty="0" smtClean="0"/>
              <a:t>Exposition of Algebraic Operations</a:t>
            </a:r>
          </a:p>
          <a:p>
            <a:r>
              <a:rPr lang="en-US" dirty="0" smtClean="0"/>
              <a:t>A </a:t>
            </a:r>
            <a:r>
              <a:rPr lang="en-US" dirty="0"/>
              <a:t>versified </a:t>
            </a:r>
            <a:r>
              <a:rPr lang="en-US" dirty="0" smtClean="0"/>
              <a:t>poem - consists of 59 lines</a:t>
            </a:r>
          </a:p>
          <a:p>
            <a:r>
              <a:rPr lang="en-US" dirty="0" smtClean="0"/>
              <a:t>Category: instructions </a:t>
            </a:r>
            <a:r>
              <a:rPr lang="en-US" dirty="0"/>
              <a:t>in arithmetic and </a:t>
            </a:r>
            <a:r>
              <a:rPr lang="en-US" dirty="0" smtClean="0"/>
              <a:t>algebra</a:t>
            </a:r>
          </a:p>
          <a:p>
            <a:pPr lvl="1"/>
            <a:r>
              <a:rPr lang="en-US" dirty="0" smtClean="0"/>
              <a:t>Introduces different terms used in algebra, addition and subtraction, multiplication and division, and the six canonical equations.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the </a:t>
            </a:r>
            <a:r>
              <a:rPr lang="en-US" dirty="0" smtClean="0"/>
              <a:t>Poem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Egyptian National Library acquired it in 1921 AD (</a:t>
            </a:r>
            <a:r>
              <a:rPr lang="en-US" b="1" dirty="0" smtClean="0"/>
              <a:t>1326 AH?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 is also in the Library of Congress</a:t>
            </a:r>
          </a:p>
          <a:p>
            <a:r>
              <a:rPr lang="en-US" b="1" dirty="0" smtClean="0"/>
              <a:t>Never before translated into English</a:t>
            </a:r>
            <a:endParaRPr lang="en-US" dirty="0" smtClean="0"/>
          </a:p>
          <a:p>
            <a:r>
              <a:rPr lang="en-US" b="1" dirty="0" smtClean="0"/>
              <a:t>Arabic</a:t>
            </a:r>
            <a:r>
              <a:rPr lang="en-US" dirty="0" smtClean="0"/>
              <a:t> Interpretations are in the Library of Congress</a:t>
            </a:r>
            <a:endParaRPr lang="en-US" b="1" dirty="0" smtClean="0"/>
          </a:p>
          <a:p>
            <a:endParaRPr lang="en-US" b="1" dirty="0" smtClean="0"/>
          </a:p>
          <a:p>
            <a:pPr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0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Poem’s background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305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4648200"/>
            <a:ext cx="167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/>
              <a:t>Source:</a:t>
            </a:r>
            <a:r>
              <a:rPr lang="en-US" sz="2000" dirty="0" smtClean="0"/>
              <a:t> </a:t>
            </a:r>
            <a:r>
              <a:rPr lang="en-US" sz="2000" dirty="0" err="1" smtClean="0"/>
              <a:t>Zakaria</a:t>
            </a:r>
            <a:r>
              <a:rPr lang="en-US" sz="2000" dirty="0" smtClean="0"/>
              <a:t> Al-</a:t>
            </a:r>
            <a:r>
              <a:rPr lang="en-US" sz="2000" dirty="0" err="1" smtClean="0"/>
              <a:t>Ansari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724400"/>
            <a:ext cx="167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Source:</a:t>
            </a:r>
            <a:r>
              <a:rPr lang="en-US" sz="2000" dirty="0" smtClean="0"/>
              <a:t> Writer’s teacher</a:t>
            </a:r>
          </a:p>
          <a:p>
            <a:r>
              <a:rPr lang="en-US" sz="2000" dirty="0" smtClean="0"/>
              <a:t>Sheikh Hassan al- Attar </a:t>
            </a:r>
            <a:r>
              <a:rPr lang="en-US" sz="2000" dirty="0" err="1" smtClean="0"/>
              <a:t>Azhari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629400" y="4876800"/>
            <a:ext cx="167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/>
              <a:t>Source:</a:t>
            </a:r>
            <a:r>
              <a:rPr lang="en-US" sz="2000" dirty="0" smtClean="0"/>
              <a:t> Ahmad Al-</a:t>
            </a:r>
            <a:r>
              <a:rPr lang="en-US" sz="2000" dirty="0" err="1" smtClean="0"/>
              <a:t>Maliki</a:t>
            </a:r>
            <a:endParaRPr lang="en-US" sz="2000" dirty="0" smtClean="0"/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Poem Manuscript-1: Source - Egyptian National Library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" y="838200"/>
            <a:ext cx="3657600" cy="601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990600"/>
            <a:ext cx="12954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Name of the copier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7200" y="1676400"/>
            <a:ext cx="152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3352799"/>
            <a:ext cx="289560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/>
                </a:solidFill>
              </a:rPr>
              <a:t>Al Mkni fi’l-jabr wa’l-muqābala for Ibn al hai’m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1219200" y="2514599"/>
            <a:ext cx="9144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72297" y="1143000"/>
            <a:ext cx="113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Math 611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77097" y="1447799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" y="4473714"/>
            <a:ext cx="22098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/>
                </a:solidFill>
              </a:rPr>
              <a:t>The Archiving date.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066800" y="2362200"/>
            <a:ext cx="76200" cy="2111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5464314"/>
            <a:ext cx="289560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/>
                </a:solidFill>
              </a:rPr>
              <a:t>It was written from a copy of  shaik Hasan Al attar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71800" y="2971800"/>
            <a:ext cx="0" cy="2492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838200"/>
            <a:ext cx="4038600" cy="6019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39000" y="3810000"/>
            <a:ext cx="106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Margin: explains the word Jelawa, the name of the tribe of his teacher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696200" y="33528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33800" y="1030069"/>
            <a:ext cx="137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Section title: Names of types, and its orders and exponents 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800600" y="2057400"/>
            <a:ext cx="10668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33800" y="480060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Section title: Addition and Subtraction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876800" y="54102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81800" y="1219200"/>
            <a:ext cx="14478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315200" y="16002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Poem Manuscript-2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3429000" cy="556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Section title: Multiplication and Division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1981200"/>
            <a:ext cx="228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5867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Section title: The six canonical equations 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90600" y="4267200"/>
            <a:ext cx="11430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95925" y="1219200"/>
            <a:ext cx="3648075" cy="563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5086" y="2658070"/>
            <a:ext cx="98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Section title: Wrap up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34000" y="31242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81400" y="4267200"/>
            <a:ext cx="182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It was copied in 1299 AH  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by Abdel Fattah, citing the copy of his teacher, Sheikh Hassan al- Attar Azhari, as his source.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953000" y="54864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1619</Words>
  <Application>Microsoft Office PowerPoint</Application>
  <PresentationFormat>On-screen Show (4:3)</PresentationFormat>
  <Paragraphs>291</Paragraphs>
  <Slides>29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Office Theme</vt:lpstr>
      <vt:lpstr>Equation</vt:lpstr>
      <vt:lpstr>Al Mkni fi’l-jabr wa’l-muqābala  Exposition of Algebraic Operations  a poem by Ibn Al-Ha’im</vt:lpstr>
      <vt:lpstr>Outline</vt:lpstr>
      <vt:lpstr>Definition of al-jabr wa’l-muqābala </vt:lpstr>
      <vt:lpstr>About the Author: Ibn Al-Ha’im</vt:lpstr>
      <vt:lpstr>About the Poem</vt:lpstr>
      <vt:lpstr>About the Poem</vt:lpstr>
      <vt:lpstr>Poem’s background</vt:lpstr>
      <vt:lpstr>Poem Manuscript-1: Source - Egyptian National Library  </vt:lpstr>
      <vt:lpstr>Poem Manuscript-2</vt:lpstr>
      <vt:lpstr>Poem Sections: Introduction</vt:lpstr>
      <vt:lpstr>Poem Sections: Names of types, their orders and exponents(1) </vt:lpstr>
      <vt:lpstr>Poem Sections:  Names of types, their orders and exponents(2) </vt:lpstr>
      <vt:lpstr>PowerPoint Presentation</vt:lpstr>
      <vt:lpstr>Poem Sections: Addition and Subtraction</vt:lpstr>
      <vt:lpstr>Poem Sections: Multiplication and Division </vt:lpstr>
      <vt:lpstr>Poem Sections: The six canonical equations  </vt:lpstr>
      <vt:lpstr>Poem Sections: The six canonical equations  </vt:lpstr>
      <vt:lpstr>Poem Sections: The six canonical equations </vt:lpstr>
      <vt:lpstr>Poem Sections: The six canonical equations  </vt:lpstr>
      <vt:lpstr>Poem Sections: The six canonical equations</vt:lpstr>
      <vt:lpstr>Poem Sections: Wrap up</vt:lpstr>
      <vt:lpstr>Conclusions</vt:lpstr>
      <vt:lpstr>References</vt:lpstr>
      <vt:lpstr>Acknowledgments</vt:lpstr>
      <vt:lpstr>PowerPoint Presentation</vt:lpstr>
      <vt:lpstr>Poem Sections: The six canonical equations</vt:lpstr>
      <vt:lpstr>Poem Sections: The six canonical equations </vt:lpstr>
      <vt:lpstr>Poem Sections: Wrap up 1</vt:lpstr>
      <vt:lpstr>Poem Sections: Wrap up 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 Mkni fi’l-jabr wa’l-muqābala  Exposition of Algebraic Operations  by Ibn Al-Ha’im</dc:title>
  <dc:creator>Aziz</dc:creator>
  <cp:lastModifiedBy>Ishraq Al-Awamleh</cp:lastModifiedBy>
  <cp:revision>303</cp:revision>
  <dcterms:created xsi:type="dcterms:W3CDTF">2006-08-16T00:00:00Z</dcterms:created>
  <dcterms:modified xsi:type="dcterms:W3CDTF">2016-07-29T16:00:15Z</dcterms:modified>
</cp:coreProperties>
</file>